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4"/>
  </p:notesMasterIdLst>
  <p:handoutMasterIdLst>
    <p:handoutMasterId r:id="rId115"/>
  </p:handoutMasterIdLst>
  <p:sldIdLst>
    <p:sldId id="469" r:id="rId2"/>
    <p:sldId id="503" r:id="rId3"/>
    <p:sldId id="581" r:id="rId4"/>
    <p:sldId id="579" r:id="rId5"/>
    <p:sldId id="577" r:id="rId6"/>
    <p:sldId id="576" r:id="rId7"/>
    <p:sldId id="575" r:id="rId8"/>
    <p:sldId id="594" r:id="rId9"/>
    <p:sldId id="595" r:id="rId10"/>
    <p:sldId id="578" r:id="rId11"/>
    <p:sldId id="593" r:id="rId12"/>
    <p:sldId id="582" r:id="rId13"/>
    <p:sldId id="583" r:id="rId14"/>
    <p:sldId id="589" r:id="rId15"/>
    <p:sldId id="585" r:id="rId16"/>
    <p:sldId id="586" r:id="rId17"/>
    <p:sldId id="587" r:id="rId18"/>
    <p:sldId id="590" r:id="rId19"/>
    <p:sldId id="591" r:id="rId20"/>
    <p:sldId id="596" r:id="rId21"/>
    <p:sldId id="597" r:id="rId22"/>
    <p:sldId id="601" r:id="rId23"/>
    <p:sldId id="603" r:id="rId24"/>
    <p:sldId id="604" r:id="rId25"/>
    <p:sldId id="626" r:id="rId26"/>
    <p:sldId id="598" r:id="rId27"/>
    <p:sldId id="511" r:id="rId28"/>
    <p:sldId id="513" r:id="rId29"/>
    <p:sldId id="514" r:id="rId30"/>
    <p:sldId id="515" r:id="rId31"/>
    <p:sldId id="517" r:id="rId32"/>
    <p:sldId id="572" r:id="rId33"/>
    <p:sldId id="518" r:id="rId34"/>
    <p:sldId id="519" r:id="rId35"/>
    <p:sldId id="627" r:id="rId36"/>
    <p:sldId id="573" r:id="rId37"/>
    <p:sldId id="526" r:id="rId38"/>
    <p:sldId id="527" r:id="rId39"/>
    <p:sldId id="528" r:id="rId40"/>
    <p:sldId id="529" r:id="rId41"/>
    <p:sldId id="530" r:id="rId42"/>
    <p:sldId id="531" r:id="rId43"/>
    <p:sldId id="532" r:id="rId44"/>
    <p:sldId id="628" r:id="rId45"/>
    <p:sldId id="548" r:id="rId46"/>
    <p:sldId id="550" r:id="rId47"/>
    <p:sldId id="551" r:id="rId48"/>
    <p:sldId id="552" r:id="rId49"/>
    <p:sldId id="567" r:id="rId50"/>
    <p:sldId id="553" r:id="rId51"/>
    <p:sldId id="629" r:id="rId52"/>
    <p:sldId id="534" r:id="rId53"/>
    <p:sldId id="535" r:id="rId54"/>
    <p:sldId id="536" r:id="rId55"/>
    <p:sldId id="537" r:id="rId56"/>
    <p:sldId id="538" r:id="rId57"/>
    <p:sldId id="562" r:id="rId58"/>
    <p:sldId id="539" r:id="rId59"/>
    <p:sldId id="564" r:id="rId60"/>
    <p:sldId id="563" r:id="rId61"/>
    <p:sldId id="565" r:id="rId62"/>
    <p:sldId id="540" r:id="rId63"/>
    <p:sldId id="541" r:id="rId64"/>
    <p:sldId id="542" r:id="rId65"/>
    <p:sldId id="630" r:id="rId66"/>
    <p:sldId id="554" r:id="rId67"/>
    <p:sldId id="607" r:id="rId68"/>
    <p:sldId id="608" r:id="rId69"/>
    <p:sldId id="609" r:id="rId70"/>
    <p:sldId id="610" r:id="rId71"/>
    <p:sldId id="611" r:id="rId72"/>
    <p:sldId id="637" r:id="rId73"/>
    <p:sldId id="631" r:id="rId74"/>
    <p:sldId id="621" r:id="rId75"/>
    <p:sldId id="622" r:id="rId76"/>
    <p:sldId id="613" r:id="rId77"/>
    <p:sldId id="639" r:id="rId78"/>
    <p:sldId id="614" r:id="rId79"/>
    <p:sldId id="638" r:id="rId80"/>
    <p:sldId id="617" r:id="rId81"/>
    <p:sldId id="618" r:id="rId82"/>
    <p:sldId id="557" r:id="rId83"/>
    <p:sldId id="619" r:id="rId84"/>
    <p:sldId id="632" r:id="rId85"/>
    <p:sldId id="642" r:id="rId86"/>
    <p:sldId id="643" r:id="rId87"/>
    <p:sldId id="560" r:id="rId88"/>
    <p:sldId id="569" r:id="rId89"/>
    <p:sldId id="640" r:id="rId90"/>
    <p:sldId id="648" r:id="rId91"/>
    <p:sldId id="649" r:id="rId92"/>
    <p:sldId id="641" r:id="rId93"/>
    <p:sldId id="634" r:id="rId94"/>
    <p:sldId id="646" r:id="rId95"/>
    <p:sldId id="647" r:id="rId96"/>
    <p:sldId id="659" r:id="rId97"/>
    <p:sldId id="651" r:id="rId98"/>
    <p:sldId id="654" r:id="rId99"/>
    <p:sldId id="653" r:id="rId100"/>
    <p:sldId id="633" r:id="rId101"/>
    <p:sldId id="656" r:id="rId102"/>
    <p:sldId id="655" r:id="rId103"/>
    <p:sldId id="545" r:id="rId104"/>
    <p:sldId id="663" r:id="rId105"/>
    <p:sldId id="664" r:id="rId106"/>
    <p:sldId id="660" r:id="rId107"/>
    <p:sldId id="644" r:id="rId108"/>
    <p:sldId id="661" r:id="rId109"/>
    <p:sldId id="662" r:id="rId110"/>
    <p:sldId id="665" r:id="rId111"/>
    <p:sldId id="658" r:id="rId112"/>
    <p:sldId id="556" r:id="rId113"/>
  </p:sldIdLst>
  <p:sldSz cx="9144000" cy="6858000" type="screen4x3"/>
  <p:notesSz cx="9926638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059" autoAdjust="0"/>
    <p:restoredTop sz="94660"/>
  </p:normalViewPr>
  <p:slideViewPr>
    <p:cSldViewPr snapToGrid="0">
      <p:cViewPr>
        <p:scale>
          <a:sx n="96" d="100"/>
          <a:sy n="96" d="100"/>
        </p:scale>
        <p:origin x="6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4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CCB4BD-FE24-45AE-BF6B-201DDDF7C1F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7BA15D-D3AF-4A3E-A164-BFCCE781E3DC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l-PL" i="1" dirty="0"/>
            <a:t>C</a:t>
          </a:r>
        </a:p>
      </dgm:t>
    </dgm:pt>
    <dgm:pt modelId="{D352D464-6CF0-4EA5-A04C-80A15ACA7491}" type="parTrans" cxnId="{185519B7-3480-4947-B915-FA5CFE913B07}">
      <dgm:prSet/>
      <dgm:spPr/>
      <dgm:t>
        <a:bodyPr/>
        <a:lstStyle/>
        <a:p>
          <a:endParaRPr lang="pl-PL"/>
        </a:p>
      </dgm:t>
    </dgm:pt>
    <dgm:pt modelId="{C1FEC66C-AE8B-45D9-B277-9F8CB8576C7F}" type="sibTrans" cxnId="{185519B7-3480-4947-B915-FA5CFE913B07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l-PL"/>
        </a:p>
      </dgm:t>
    </dgm:pt>
    <dgm:pt modelId="{F75AEB0B-1B7E-4A4F-A4ED-E14978E321B8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l-PL" i="1" dirty="0"/>
            <a:t>B</a:t>
          </a:r>
        </a:p>
      </dgm:t>
    </dgm:pt>
    <dgm:pt modelId="{53EC8AF4-CE92-4102-AA2E-356EEFA82D5A}" type="parTrans" cxnId="{9431FC2B-F697-4D6B-8860-9889F5A031C1}">
      <dgm:prSet/>
      <dgm:spPr/>
      <dgm:t>
        <a:bodyPr/>
        <a:lstStyle/>
        <a:p>
          <a:endParaRPr lang="pl-PL"/>
        </a:p>
      </dgm:t>
    </dgm:pt>
    <dgm:pt modelId="{52906AF1-6007-4EAB-B1B5-182C8C58614D}" type="sibTrans" cxnId="{9431FC2B-F697-4D6B-8860-9889F5A031C1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l-PL"/>
        </a:p>
      </dgm:t>
    </dgm:pt>
    <dgm:pt modelId="{1B3117EC-6D33-4521-A156-05C11921E63B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l-PL" i="1" dirty="0"/>
            <a:t>E</a:t>
          </a:r>
        </a:p>
      </dgm:t>
    </dgm:pt>
    <dgm:pt modelId="{993EED46-FD7D-4EBE-87EE-9FCD406537DB}" type="parTrans" cxnId="{2F7B86A5-69FF-4DFE-944B-E39B9F57D4E6}">
      <dgm:prSet/>
      <dgm:spPr/>
      <dgm:t>
        <a:bodyPr/>
        <a:lstStyle/>
        <a:p>
          <a:endParaRPr lang="pl-PL"/>
        </a:p>
      </dgm:t>
    </dgm:pt>
    <dgm:pt modelId="{C43B625C-9FAE-4537-8E4C-2493067E3328}" type="sibTrans" cxnId="{2F7B86A5-69FF-4DFE-944B-E39B9F57D4E6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l-PL"/>
        </a:p>
      </dgm:t>
    </dgm:pt>
    <dgm:pt modelId="{31A77BD4-69DC-4AC4-A107-0B227F4360B8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l-PL" i="1" dirty="0"/>
            <a:t>D</a:t>
          </a:r>
        </a:p>
      </dgm:t>
    </dgm:pt>
    <dgm:pt modelId="{1ED596FA-E92B-4AB5-9E03-78B2A8D550FC}" type="parTrans" cxnId="{A6FFC9C6-07E3-47D7-A7E6-0C91CD81FCC0}">
      <dgm:prSet/>
      <dgm:spPr/>
      <dgm:t>
        <a:bodyPr/>
        <a:lstStyle/>
        <a:p>
          <a:endParaRPr lang="pl-PL"/>
        </a:p>
      </dgm:t>
    </dgm:pt>
    <dgm:pt modelId="{535332E5-3227-4ED8-86F0-ADACC91FE65C}" type="sibTrans" cxnId="{A6FFC9C6-07E3-47D7-A7E6-0C91CD81FCC0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l-PL"/>
        </a:p>
      </dgm:t>
    </dgm:pt>
    <dgm:pt modelId="{596AB95A-F2ED-42CF-8382-B6100009D22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l-PL" i="1" dirty="0"/>
            <a:t>A</a:t>
          </a:r>
        </a:p>
      </dgm:t>
    </dgm:pt>
    <dgm:pt modelId="{CFC1FFFB-BC15-466D-8FC6-DDAD0527AA59}" type="parTrans" cxnId="{24A45BAC-6B13-484D-96A1-C2E51E587525}">
      <dgm:prSet/>
      <dgm:spPr/>
      <dgm:t>
        <a:bodyPr/>
        <a:lstStyle/>
        <a:p>
          <a:endParaRPr lang="pl-PL"/>
        </a:p>
      </dgm:t>
    </dgm:pt>
    <dgm:pt modelId="{4EE85CA7-CB06-4646-8925-27A1D3F22208}" type="sibTrans" cxnId="{24A45BAC-6B13-484D-96A1-C2E51E587525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l-PL"/>
        </a:p>
      </dgm:t>
    </dgm:pt>
    <dgm:pt modelId="{81D52A0E-68F9-43F2-9DFB-1CEF0952AE94}" type="pres">
      <dgm:prSet presAssocID="{D1CCB4BD-FE24-45AE-BF6B-201DDDF7C1FA}" presName="cycle" presStyleCnt="0">
        <dgm:presLayoutVars>
          <dgm:dir/>
          <dgm:resizeHandles val="exact"/>
        </dgm:presLayoutVars>
      </dgm:prSet>
      <dgm:spPr/>
    </dgm:pt>
    <dgm:pt modelId="{CFF4EB48-817C-4A61-B902-E687C15546FE}" type="pres">
      <dgm:prSet presAssocID="{097BA15D-D3AF-4A3E-A164-BFCCE781E3DC}" presName="node" presStyleLbl="node1" presStyleIdx="0" presStyleCnt="5" custRadScaleRad="7458" custRadScaleInc="94075">
        <dgm:presLayoutVars>
          <dgm:bulletEnabled val="1"/>
        </dgm:presLayoutVars>
      </dgm:prSet>
      <dgm:spPr/>
    </dgm:pt>
    <dgm:pt modelId="{23CCFFF0-2CCB-4464-9BAE-ED86D269803A}" type="pres">
      <dgm:prSet presAssocID="{C1FEC66C-AE8B-45D9-B277-9F8CB8576C7F}" presName="sibTrans" presStyleLbl="sibTrans2D1" presStyleIdx="0" presStyleCnt="5" custScaleX="154386" custScaleY="31826"/>
      <dgm:spPr>
        <a:prstGeom prst="rect">
          <a:avLst/>
        </a:prstGeom>
      </dgm:spPr>
    </dgm:pt>
    <dgm:pt modelId="{FD12398E-DDFE-4E4D-A6AE-302C9352E308}" type="pres">
      <dgm:prSet presAssocID="{C1FEC66C-AE8B-45D9-B277-9F8CB8576C7F}" presName="connectorText" presStyleLbl="sibTrans2D1" presStyleIdx="0" presStyleCnt="5"/>
      <dgm:spPr/>
    </dgm:pt>
    <dgm:pt modelId="{972AEDA7-6417-4D3E-BD88-5EEE59905115}" type="pres">
      <dgm:prSet presAssocID="{F75AEB0B-1B7E-4A4F-A4ED-E14978E321B8}" presName="node" presStyleLbl="node1" presStyleIdx="1" presStyleCnt="5" custRadScaleRad="191222" custRadScaleInc="-31067">
        <dgm:presLayoutVars>
          <dgm:bulletEnabled val="1"/>
        </dgm:presLayoutVars>
      </dgm:prSet>
      <dgm:spPr/>
    </dgm:pt>
    <dgm:pt modelId="{BB9729EC-084D-4300-A9D3-36552498281F}" type="pres">
      <dgm:prSet presAssocID="{52906AF1-6007-4EAB-B1B5-182C8C58614D}" presName="sibTrans" presStyleLbl="sibTrans2D1" presStyleIdx="1" presStyleCnt="5" custScaleX="154386" custScaleY="31826"/>
      <dgm:spPr>
        <a:prstGeom prst="rect">
          <a:avLst/>
        </a:prstGeom>
      </dgm:spPr>
    </dgm:pt>
    <dgm:pt modelId="{6B949AEA-DE58-49DB-BBB4-C79A5598E041}" type="pres">
      <dgm:prSet presAssocID="{52906AF1-6007-4EAB-B1B5-182C8C58614D}" presName="connectorText" presStyleLbl="sibTrans2D1" presStyleIdx="1" presStyleCnt="5"/>
      <dgm:spPr/>
    </dgm:pt>
    <dgm:pt modelId="{BF25BE83-535B-4D58-8971-7779EB0B0FBB}" type="pres">
      <dgm:prSet presAssocID="{1B3117EC-6D33-4521-A156-05C11921E63B}" presName="node" presStyleLbl="node1" presStyleIdx="2" presStyleCnt="5" custRadScaleRad="187829" custRadScaleInc="-75135">
        <dgm:presLayoutVars>
          <dgm:bulletEnabled val="1"/>
        </dgm:presLayoutVars>
      </dgm:prSet>
      <dgm:spPr/>
    </dgm:pt>
    <dgm:pt modelId="{28BF56E3-2091-4E63-9512-91DA5CCCC3E1}" type="pres">
      <dgm:prSet presAssocID="{C43B625C-9FAE-4537-8E4C-2493067E3328}" presName="sibTrans" presStyleLbl="sibTrans2D1" presStyleIdx="2" presStyleCnt="5" custScaleX="176170" custScaleY="35539"/>
      <dgm:spPr>
        <a:prstGeom prst="rect">
          <a:avLst/>
        </a:prstGeom>
      </dgm:spPr>
    </dgm:pt>
    <dgm:pt modelId="{019C2BBA-CCFB-40AD-9F2E-ED5A7F5C4C69}" type="pres">
      <dgm:prSet presAssocID="{C43B625C-9FAE-4537-8E4C-2493067E3328}" presName="connectorText" presStyleLbl="sibTrans2D1" presStyleIdx="2" presStyleCnt="5"/>
      <dgm:spPr/>
    </dgm:pt>
    <dgm:pt modelId="{ED13C003-76B3-4978-A968-EA2ED9DF4E09}" type="pres">
      <dgm:prSet presAssocID="{31A77BD4-69DC-4AC4-A107-0B227F4360B8}" presName="node" presStyleLbl="node1" presStyleIdx="3" presStyleCnt="5" custRadScaleRad="187297" custRadScaleInc="77163">
        <dgm:presLayoutVars>
          <dgm:bulletEnabled val="1"/>
        </dgm:presLayoutVars>
      </dgm:prSet>
      <dgm:spPr/>
    </dgm:pt>
    <dgm:pt modelId="{5218A7BB-FE4E-485D-BE98-4CDC90245970}" type="pres">
      <dgm:prSet presAssocID="{535332E5-3227-4ED8-86F0-ADACC91FE65C}" presName="sibTrans" presStyleLbl="sibTrans2D1" presStyleIdx="3" presStyleCnt="5" custScaleX="154386" custScaleY="31826"/>
      <dgm:spPr>
        <a:prstGeom prst="rect">
          <a:avLst/>
        </a:prstGeom>
      </dgm:spPr>
    </dgm:pt>
    <dgm:pt modelId="{A95EA9A8-8839-4B21-B36A-F1A37F25CBAA}" type="pres">
      <dgm:prSet presAssocID="{535332E5-3227-4ED8-86F0-ADACC91FE65C}" presName="connectorText" presStyleLbl="sibTrans2D1" presStyleIdx="3" presStyleCnt="5"/>
      <dgm:spPr/>
    </dgm:pt>
    <dgm:pt modelId="{D852ECCF-1D16-409D-ACCE-45D9566F38BB}" type="pres">
      <dgm:prSet presAssocID="{596AB95A-F2ED-42CF-8382-B6100009D22A}" presName="node" presStyleLbl="node1" presStyleIdx="4" presStyleCnt="5" custRadScaleRad="194258" custRadScaleInc="27470">
        <dgm:presLayoutVars>
          <dgm:bulletEnabled val="1"/>
        </dgm:presLayoutVars>
      </dgm:prSet>
      <dgm:spPr/>
    </dgm:pt>
    <dgm:pt modelId="{9B1A6E23-6016-4577-8B5E-1C0B30C519EA}" type="pres">
      <dgm:prSet presAssocID="{4EE85CA7-CB06-4646-8925-27A1D3F22208}" presName="sibTrans" presStyleLbl="sibTrans2D1" presStyleIdx="4" presStyleCnt="5" custScaleX="154386" custScaleY="31826"/>
      <dgm:spPr>
        <a:prstGeom prst="rect">
          <a:avLst/>
        </a:prstGeom>
      </dgm:spPr>
    </dgm:pt>
    <dgm:pt modelId="{E8AECD3D-55BF-4E3E-9255-EA6318C68D45}" type="pres">
      <dgm:prSet presAssocID="{4EE85CA7-CB06-4646-8925-27A1D3F22208}" presName="connectorText" presStyleLbl="sibTrans2D1" presStyleIdx="4" presStyleCnt="5"/>
      <dgm:spPr/>
    </dgm:pt>
  </dgm:ptLst>
  <dgm:cxnLst>
    <dgm:cxn modelId="{A4710A0E-C62D-439B-A604-D3EE520989FE}" type="presOf" srcId="{31A77BD4-69DC-4AC4-A107-0B227F4360B8}" destId="{ED13C003-76B3-4978-A968-EA2ED9DF4E09}" srcOrd="0" destOrd="0" presId="urn:microsoft.com/office/officeart/2005/8/layout/cycle2"/>
    <dgm:cxn modelId="{9431FC2B-F697-4D6B-8860-9889F5A031C1}" srcId="{D1CCB4BD-FE24-45AE-BF6B-201DDDF7C1FA}" destId="{F75AEB0B-1B7E-4A4F-A4ED-E14978E321B8}" srcOrd="1" destOrd="0" parTransId="{53EC8AF4-CE92-4102-AA2E-356EEFA82D5A}" sibTransId="{52906AF1-6007-4EAB-B1B5-182C8C58614D}"/>
    <dgm:cxn modelId="{093B872D-2B16-4D01-AFE5-AE560C371188}" type="presOf" srcId="{F75AEB0B-1B7E-4A4F-A4ED-E14978E321B8}" destId="{972AEDA7-6417-4D3E-BD88-5EEE59905115}" srcOrd="0" destOrd="0" presId="urn:microsoft.com/office/officeart/2005/8/layout/cycle2"/>
    <dgm:cxn modelId="{284CFE44-AD47-4FBF-84E1-A6F1EE94977D}" type="presOf" srcId="{52906AF1-6007-4EAB-B1B5-182C8C58614D}" destId="{6B949AEA-DE58-49DB-BBB4-C79A5598E041}" srcOrd="1" destOrd="0" presId="urn:microsoft.com/office/officeart/2005/8/layout/cycle2"/>
    <dgm:cxn modelId="{52300667-0ECA-426F-AAE0-5BB22F54A796}" type="presOf" srcId="{097BA15D-D3AF-4A3E-A164-BFCCE781E3DC}" destId="{CFF4EB48-817C-4A61-B902-E687C15546FE}" srcOrd="0" destOrd="0" presId="urn:microsoft.com/office/officeart/2005/8/layout/cycle2"/>
    <dgm:cxn modelId="{2CA21E49-8C08-412C-9B97-4CA323CA3520}" type="presOf" srcId="{4EE85CA7-CB06-4646-8925-27A1D3F22208}" destId="{9B1A6E23-6016-4577-8B5E-1C0B30C519EA}" srcOrd="0" destOrd="0" presId="urn:microsoft.com/office/officeart/2005/8/layout/cycle2"/>
    <dgm:cxn modelId="{AD848479-B58F-42A9-AA6A-BAF1E1431C6D}" type="presOf" srcId="{1B3117EC-6D33-4521-A156-05C11921E63B}" destId="{BF25BE83-535B-4D58-8971-7779EB0B0FBB}" srcOrd="0" destOrd="0" presId="urn:microsoft.com/office/officeart/2005/8/layout/cycle2"/>
    <dgm:cxn modelId="{EA585D7B-EFF3-4B74-B70E-B7D71DE63A87}" type="presOf" srcId="{C43B625C-9FAE-4537-8E4C-2493067E3328}" destId="{28BF56E3-2091-4E63-9512-91DA5CCCC3E1}" srcOrd="0" destOrd="0" presId="urn:microsoft.com/office/officeart/2005/8/layout/cycle2"/>
    <dgm:cxn modelId="{2063DF8C-209B-40F9-87B6-E2D894E1DED4}" type="presOf" srcId="{D1CCB4BD-FE24-45AE-BF6B-201DDDF7C1FA}" destId="{81D52A0E-68F9-43F2-9DFB-1CEF0952AE94}" srcOrd="0" destOrd="0" presId="urn:microsoft.com/office/officeart/2005/8/layout/cycle2"/>
    <dgm:cxn modelId="{2F7B86A5-69FF-4DFE-944B-E39B9F57D4E6}" srcId="{D1CCB4BD-FE24-45AE-BF6B-201DDDF7C1FA}" destId="{1B3117EC-6D33-4521-A156-05C11921E63B}" srcOrd="2" destOrd="0" parTransId="{993EED46-FD7D-4EBE-87EE-9FCD406537DB}" sibTransId="{C43B625C-9FAE-4537-8E4C-2493067E3328}"/>
    <dgm:cxn modelId="{24A45BAC-6B13-484D-96A1-C2E51E587525}" srcId="{D1CCB4BD-FE24-45AE-BF6B-201DDDF7C1FA}" destId="{596AB95A-F2ED-42CF-8382-B6100009D22A}" srcOrd="4" destOrd="0" parTransId="{CFC1FFFB-BC15-466D-8FC6-DDAD0527AA59}" sibTransId="{4EE85CA7-CB06-4646-8925-27A1D3F22208}"/>
    <dgm:cxn modelId="{185519B7-3480-4947-B915-FA5CFE913B07}" srcId="{D1CCB4BD-FE24-45AE-BF6B-201DDDF7C1FA}" destId="{097BA15D-D3AF-4A3E-A164-BFCCE781E3DC}" srcOrd="0" destOrd="0" parTransId="{D352D464-6CF0-4EA5-A04C-80A15ACA7491}" sibTransId="{C1FEC66C-AE8B-45D9-B277-9F8CB8576C7F}"/>
    <dgm:cxn modelId="{C0F836B9-3069-4A57-860F-930BB8ED16C7}" type="presOf" srcId="{535332E5-3227-4ED8-86F0-ADACC91FE65C}" destId="{5218A7BB-FE4E-485D-BE98-4CDC90245970}" srcOrd="0" destOrd="0" presId="urn:microsoft.com/office/officeart/2005/8/layout/cycle2"/>
    <dgm:cxn modelId="{A6FFC9C6-07E3-47D7-A7E6-0C91CD81FCC0}" srcId="{D1CCB4BD-FE24-45AE-BF6B-201DDDF7C1FA}" destId="{31A77BD4-69DC-4AC4-A107-0B227F4360B8}" srcOrd="3" destOrd="0" parTransId="{1ED596FA-E92B-4AB5-9E03-78B2A8D550FC}" sibTransId="{535332E5-3227-4ED8-86F0-ADACC91FE65C}"/>
    <dgm:cxn modelId="{7210AAD4-42EF-4CA5-893D-4D5FCF19B448}" type="presOf" srcId="{535332E5-3227-4ED8-86F0-ADACC91FE65C}" destId="{A95EA9A8-8839-4B21-B36A-F1A37F25CBAA}" srcOrd="1" destOrd="0" presId="urn:microsoft.com/office/officeart/2005/8/layout/cycle2"/>
    <dgm:cxn modelId="{D626E8E4-7359-4841-9ACE-135374E4060E}" type="presOf" srcId="{52906AF1-6007-4EAB-B1B5-182C8C58614D}" destId="{BB9729EC-084D-4300-A9D3-36552498281F}" srcOrd="0" destOrd="0" presId="urn:microsoft.com/office/officeart/2005/8/layout/cycle2"/>
    <dgm:cxn modelId="{BFDA8DF4-68D0-4E08-AA6A-C451C0F840BF}" type="presOf" srcId="{C1FEC66C-AE8B-45D9-B277-9F8CB8576C7F}" destId="{FD12398E-DDFE-4E4D-A6AE-302C9352E308}" srcOrd="1" destOrd="0" presId="urn:microsoft.com/office/officeart/2005/8/layout/cycle2"/>
    <dgm:cxn modelId="{2BC4ABF5-C624-48C8-B544-5AF59580E77A}" type="presOf" srcId="{C1FEC66C-AE8B-45D9-B277-9F8CB8576C7F}" destId="{23CCFFF0-2CCB-4464-9BAE-ED86D269803A}" srcOrd="0" destOrd="0" presId="urn:microsoft.com/office/officeart/2005/8/layout/cycle2"/>
    <dgm:cxn modelId="{687960F8-CA85-4767-9704-731FD11E92FB}" type="presOf" srcId="{4EE85CA7-CB06-4646-8925-27A1D3F22208}" destId="{E8AECD3D-55BF-4E3E-9255-EA6318C68D45}" srcOrd="1" destOrd="0" presId="urn:microsoft.com/office/officeart/2005/8/layout/cycle2"/>
    <dgm:cxn modelId="{9BC7BCFF-43D2-4C4F-9248-E1132561E8D5}" type="presOf" srcId="{C43B625C-9FAE-4537-8E4C-2493067E3328}" destId="{019C2BBA-CCFB-40AD-9F2E-ED5A7F5C4C69}" srcOrd="1" destOrd="0" presId="urn:microsoft.com/office/officeart/2005/8/layout/cycle2"/>
    <dgm:cxn modelId="{7194E6FF-BE7D-4AD2-8FAC-FC8865E9398A}" type="presOf" srcId="{596AB95A-F2ED-42CF-8382-B6100009D22A}" destId="{D852ECCF-1D16-409D-ACCE-45D9566F38BB}" srcOrd="0" destOrd="0" presId="urn:microsoft.com/office/officeart/2005/8/layout/cycle2"/>
    <dgm:cxn modelId="{73FEA4FD-75B5-44AF-8937-0A7BCD7A8DAE}" type="presParOf" srcId="{81D52A0E-68F9-43F2-9DFB-1CEF0952AE94}" destId="{CFF4EB48-817C-4A61-B902-E687C15546FE}" srcOrd="0" destOrd="0" presId="urn:microsoft.com/office/officeart/2005/8/layout/cycle2"/>
    <dgm:cxn modelId="{CBDC9282-ED1E-4185-A765-1ACE9239065E}" type="presParOf" srcId="{81D52A0E-68F9-43F2-9DFB-1CEF0952AE94}" destId="{23CCFFF0-2CCB-4464-9BAE-ED86D269803A}" srcOrd="1" destOrd="0" presId="urn:microsoft.com/office/officeart/2005/8/layout/cycle2"/>
    <dgm:cxn modelId="{25AA0CD1-2AE2-420C-A756-23A32D47D824}" type="presParOf" srcId="{23CCFFF0-2CCB-4464-9BAE-ED86D269803A}" destId="{FD12398E-DDFE-4E4D-A6AE-302C9352E308}" srcOrd="0" destOrd="0" presId="urn:microsoft.com/office/officeart/2005/8/layout/cycle2"/>
    <dgm:cxn modelId="{903DD0C8-7301-4C54-9564-530D81B6F469}" type="presParOf" srcId="{81D52A0E-68F9-43F2-9DFB-1CEF0952AE94}" destId="{972AEDA7-6417-4D3E-BD88-5EEE59905115}" srcOrd="2" destOrd="0" presId="urn:microsoft.com/office/officeart/2005/8/layout/cycle2"/>
    <dgm:cxn modelId="{5328B28B-72E1-49B3-935C-1199F9732D9E}" type="presParOf" srcId="{81D52A0E-68F9-43F2-9DFB-1CEF0952AE94}" destId="{BB9729EC-084D-4300-A9D3-36552498281F}" srcOrd="3" destOrd="0" presId="urn:microsoft.com/office/officeart/2005/8/layout/cycle2"/>
    <dgm:cxn modelId="{1CA04E5B-E704-45B2-A076-7B282B9879B8}" type="presParOf" srcId="{BB9729EC-084D-4300-A9D3-36552498281F}" destId="{6B949AEA-DE58-49DB-BBB4-C79A5598E041}" srcOrd="0" destOrd="0" presId="urn:microsoft.com/office/officeart/2005/8/layout/cycle2"/>
    <dgm:cxn modelId="{C26C485E-6AE7-43E5-9695-8EBDD33C792D}" type="presParOf" srcId="{81D52A0E-68F9-43F2-9DFB-1CEF0952AE94}" destId="{BF25BE83-535B-4D58-8971-7779EB0B0FBB}" srcOrd="4" destOrd="0" presId="urn:microsoft.com/office/officeart/2005/8/layout/cycle2"/>
    <dgm:cxn modelId="{B38B6688-7125-4568-8653-941A742C76C8}" type="presParOf" srcId="{81D52A0E-68F9-43F2-9DFB-1CEF0952AE94}" destId="{28BF56E3-2091-4E63-9512-91DA5CCCC3E1}" srcOrd="5" destOrd="0" presId="urn:microsoft.com/office/officeart/2005/8/layout/cycle2"/>
    <dgm:cxn modelId="{53383636-A978-4C39-8778-B69E4A33C33F}" type="presParOf" srcId="{28BF56E3-2091-4E63-9512-91DA5CCCC3E1}" destId="{019C2BBA-CCFB-40AD-9F2E-ED5A7F5C4C69}" srcOrd="0" destOrd="0" presId="urn:microsoft.com/office/officeart/2005/8/layout/cycle2"/>
    <dgm:cxn modelId="{A12CBC76-7A04-4EFF-8038-38E3B4BAF52D}" type="presParOf" srcId="{81D52A0E-68F9-43F2-9DFB-1CEF0952AE94}" destId="{ED13C003-76B3-4978-A968-EA2ED9DF4E09}" srcOrd="6" destOrd="0" presId="urn:microsoft.com/office/officeart/2005/8/layout/cycle2"/>
    <dgm:cxn modelId="{3A3C1F0D-AAD9-4105-8F4D-A5BEA34963ED}" type="presParOf" srcId="{81D52A0E-68F9-43F2-9DFB-1CEF0952AE94}" destId="{5218A7BB-FE4E-485D-BE98-4CDC90245970}" srcOrd="7" destOrd="0" presId="urn:microsoft.com/office/officeart/2005/8/layout/cycle2"/>
    <dgm:cxn modelId="{59C6CB68-928E-4B91-A44C-D08A28A99321}" type="presParOf" srcId="{5218A7BB-FE4E-485D-BE98-4CDC90245970}" destId="{A95EA9A8-8839-4B21-B36A-F1A37F25CBAA}" srcOrd="0" destOrd="0" presId="urn:microsoft.com/office/officeart/2005/8/layout/cycle2"/>
    <dgm:cxn modelId="{0321CCEB-CA20-4ECD-AAEF-5087FA1370D8}" type="presParOf" srcId="{81D52A0E-68F9-43F2-9DFB-1CEF0952AE94}" destId="{D852ECCF-1D16-409D-ACCE-45D9566F38BB}" srcOrd="8" destOrd="0" presId="urn:microsoft.com/office/officeart/2005/8/layout/cycle2"/>
    <dgm:cxn modelId="{7AF0F9E7-9FB7-4521-BA5A-1E2B9E647CF1}" type="presParOf" srcId="{81D52A0E-68F9-43F2-9DFB-1CEF0952AE94}" destId="{9B1A6E23-6016-4577-8B5E-1C0B30C519EA}" srcOrd="9" destOrd="0" presId="urn:microsoft.com/office/officeart/2005/8/layout/cycle2"/>
    <dgm:cxn modelId="{8B26A79E-7C21-4453-8F2D-0DD3EDE159F3}" type="presParOf" srcId="{9B1A6E23-6016-4577-8B5E-1C0B30C519EA}" destId="{E8AECD3D-55BF-4E3E-9255-EA6318C68D4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CCB4BD-FE24-45AE-BF6B-201DDDF7C1F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7BA15D-D3AF-4A3E-A164-BFCCE781E3DC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l-PL" i="1" dirty="0"/>
            <a:t>C</a:t>
          </a:r>
        </a:p>
      </dgm:t>
    </dgm:pt>
    <dgm:pt modelId="{D352D464-6CF0-4EA5-A04C-80A15ACA7491}" type="parTrans" cxnId="{185519B7-3480-4947-B915-FA5CFE913B07}">
      <dgm:prSet/>
      <dgm:spPr/>
      <dgm:t>
        <a:bodyPr/>
        <a:lstStyle/>
        <a:p>
          <a:endParaRPr lang="pl-PL"/>
        </a:p>
      </dgm:t>
    </dgm:pt>
    <dgm:pt modelId="{C1FEC66C-AE8B-45D9-B277-9F8CB8576C7F}" type="sibTrans" cxnId="{185519B7-3480-4947-B915-FA5CFE913B07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l-PL"/>
        </a:p>
      </dgm:t>
    </dgm:pt>
    <dgm:pt modelId="{F75AEB0B-1B7E-4A4F-A4ED-E14978E321B8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l-PL" i="1" dirty="0"/>
            <a:t>B</a:t>
          </a:r>
        </a:p>
      </dgm:t>
    </dgm:pt>
    <dgm:pt modelId="{53EC8AF4-CE92-4102-AA2E-356EEFA82D5A}" type="parTrans" cxnId="{9431FC2B-F697-4D6B-8860-9889F5A031C1}">
      <dgm:prSet/>
      <dgm:spPr/>
      <dgm:t>
        <a:bodyPr/>
        <a:lstStyle/>
        <a:p>
          <a:endParaRPr lang="pl-PL"/>
        </a:p>
      </dgm:t>
    </dgm:pt>
    <dgm:pt modelId="{52906AF1-6007-4EAB-B1B5-182C8C58614D}" type="sibTrans" cxnId="{9431FC2B-F697-4D6B-8860-9889F5A031C1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l-PL"/>
        </a:p>
      </dgm:t>
    </dgm:pt>
    <dgm:pt modelId="{1B3117EC-6D33-4521-A156-05C11921E63B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l-PL" i="1" dirty="0"/>
            <a:t>E</a:t>
          </a:r>
        </a:p>
      </dgm:t>
    </dgm:pt>
    <dgm:pt modelId="{993EED46-FD7D-4EBE-87EE-9FCD406537DB}" type="parTrans" cxnId="{2F7B86A5-69FF-4DFE-944B-E39B9F57D4E6}">
      <dgm:prSet/>
      <dgm:spPr/>
      <dgm:t>
        <a:bodyPr/>
        <a:lstStyle/>
        <a:p>
          <a:endParaRPr lang="pl-PL"/>
        </a:p>
      </dgm:t>
    </dgm:pt>
    <dgm:pt modelId="{C43B625C-9FAE-4537-8E4C-2493067E3328}" type="sibTrans" cxnId="{2F7B86A5-69FF-4DFE-944B-E39B9F57D4E6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l-PL"/>
        </a:p>
      </dgm:t>
    </dgm:pt>
    <dgm:pt modelId="{31A77BD4-69DC-4AC4-A107-0B227F4360B8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l-PL" i="1" dirty="0"/>
            <a:t>D</a:t>
          </a:r>
        </a:p>
      </dgm:t>
    </dgm:pt>
    <dgm:pt modelId="{1ED596FA-E92B-4AB5-9E03-78B2A8D550FC}" type="parTrans" cxnId="{A6FFC9C6-07E3-47D7-A7E6-0C91CD81FCC0}">
      <dgm:prSet/>
      <dgm:spPr/>
      <dgm:t>
        <a:bodyPr/>
        <a:lstStyle/>
        <a:p>
          <a:endParaRPr lang="pl-PL"/>
        </a:p>
      </dgm:t>
    </dgm:pt>
    <dgm:pt modelId="{535332E5-3227-4ED8-86F0-ADACC91FE65C}" type="sibTrans" cxnId="{A6FFC9C6-07E3-47D7-A7E6-0C91CD81FCC0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l-PL"/>
        </a:p>
      </dgm:t>
    </dgm:pt>
    <dgm:pt modelId="{596AB95A-F2ED-42CF-8382-B6100009D22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pl-PL" i="1" dirty="0"/>
            <a:t>A</a:t>
          </a:r>
        </a:p>
      </dgm:t>
    </dgm:pt>
    <dgm:pt modelId="{CFC1FFFB-BC15-466D-8FC6-DDAD0527AA59}" type="parTrans" cxnId="{24A45BAC-6B13-484D-96A1-C2E51E587525}">
      <dgm:prSet/>
      <dgm:spPr/>
      <dgm:t>
        <a:bodyPr/>
        <a:lstStyle/>
        <a:p>
          <a:endParaRPr lang="pl-PL"/>
        </a:p>
      </dgm:t>
    </dgm:pt>
    <dgm:pt modelId="{4EE85CA7-CB06-4646-8925-27A1D3F22208}" type="sibTrans" cxnId="{24A45BAC-6B13-484D-96A1-C2E51E587525}">
      <dgm:prSet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pl-PL"/>
        </a:p>
      </dgm:t>
    </dgm:pt>
    <dgm:pt modelId="{81D52A0E-68F9-43F2-9DFB-1CEF0952AE94}" type="pres">
      <dgm:prSet presAssocID="{D1CCB4BD-FE24-45AE-BF6B-201DDDF7C1FA}" presName="cycle" presStyleCnt="0">
        <dgm:presLayoutVars>
          <dgm:dir/>
          <dgm:resizeHandles val="exact"/>
        </dgm:presLayoutVars>
      </dgm:prSet>
      <dgm:spPr/>
    </dgm:pt>
    <dgm:pt modelId="{CFF4EB48-817C-4A61-B902-E687C15546FE}" type="pres">
      <dgm:prSet presAssocID="{097BA15D-D3AF-4A3E-A164-BFCCE781E3DC}" presName="node" presStyleLbl="node1" presStyleIdx="0" presStyleCnt="5" custRadScaleRad="7458" custRadScaleInc="94075">
        <dgm:presLayoutVars>
          <dgm:bulletEnabled val="1"/>
        </dgm:presLayoutVars>
      </dgm:prSet>
      <dgm:spPr/>
    </dgm:pt>
    <dgm:pt modelId="{23CCFFF0-2CCB-4464-9BAE-ED86D269803A}" type="pres">
      <dgm:prSet presAssocID="{C1FEC66C-AE8B-45D9-B277-9F8CB8576C7F}" presName="sibTrans" presStyleLbl="sibTrans2D1" presStyleIdx="0" presStyleCnt="5" custScaleX="154386" custScaleY="31826"/>
      <dgm:spPr>
        <a:prstGeom prst="rect">
          <a:avLst/>
        </a:prstGeom>
      </dgm:spPr>
    </dgm:pt>
    <dgm:pt modelId="{FD12398E-DDFE-4E4D-A6AE-302C9352E308}" type="pres">
      <dgm:prSet presAssocID="{C1FEC66C-AE8B-45D9-B277-9F8CB8576C7F}" presName="connectorText" presStyleLbl="sibTrans2D1" presStyleIdx="0" presStyleCnt="5"/>
      <dgm:spPr/>
    </dgm:pt>
    <dgm:pt modelId="{972AEDA7-6417-4D3E-BD88-5EEE59905115}" type="pres">
      <dgm:prSet presAssocID="{F75AEB0B-1B7E-4A4F-A4ED-E14978E321B8}" presName="node" presStyleLbl="node1" presStyleIdx="1" presStyleCnt="5" custRadScaleRad="191222" custRadScaleInc="-31067">
        <dgm:presLayoutVars>
          <dgm:bulletEnabled val="1"/>
        </dgm:presLayoutVars>
      </dgm:prSet>
      <dgm:spPr/>
    </dgm:pt>
    <dgm:pt modelId="{BB9729EC-084D-4300-A9D3-36552498281F}" type="pres">
      <dgm:prSet presAssocID="{52906AF1-6007-4EAB-B1B5-182C8C58614D}" presName="sibTrans" presStyleLbl="sibTrans2D1" presStyleIdx="1" presStyleCnt="5" custScaleX="154386" custScaleY="31826"/>
      <dgm:spPr>
        <a:prstGeom prst="rect">
          <a:avLst/>
        </a:prstGeom>
      </dgm:spPr>
    </dgm:pt>
    <dgm:pt modelId="{6B949AEA-DE58-49DB-BBB4-C79A5598E041}" type="pres">
      <dgm:prSet presAssocID="{52906AF1-6007-4EAB-B1B5-182C8C58614D}" presName="connectorText" presStyleLbl="sibTrans2D1" presStyleIdx="1" presStyleCnt="5"/>
      <dgm:spPr/>
    </dgm:pt>
    <dgm:pt modelId="{BF25BE83-535B-4D58-8971-7779EB0B0FBB}" type="pres">
      <dgm:prSet presAssocID="{1B3117EC-6D33-4521-A156-05C11921E63B}" presName="node" presStyleLbl="node1" presStyleIdx="2" presStyleCnt="5" custRadScaleRad="187829" custRadScaleInc="-75135">
        <dgm:presLayoutVars>
          <dgm:bulletEnabled val="1"/>
        </dgm:presLayoutVars>
      </dgm:prSet>
      <dgm:spPr/>
    </dgm:pt>
    <dgm:pt modelId="{28BF56E3-2091-4E63-9512-91DA5CCCC3E1}" type="pres">
      <dgm:prSet presAssocID="{C43B625C-9FAE-4537-8E4C-2493067E3328}" presName="sibTrans" presStyleLbl="sibTrans2D1" presStyleIdx="2" presStyleCnt="5" custScaleX="176170" custScaleY="35539"/>
      <dgm:spPr>
        <a:prstGeom prst="rect">
          <a:avLst/>
        </a:prstGeom>
      </dgm:spPr>
    </dgm:pt>
    <dgm:pt modelId="{019C2BBA-CCFB-40AD-9F2E-ED5A7F5C4C69}" type="pres">
      <dgm:prSet presAssocID="{C43B625C-9FAE-4537-8E4C-2493067E3328}" presName="connectorText" presStyleLbl="sibTrans2D1" presStyleIdx="2" presStyleCnt="5"/>
      <dgm:spPr/>
    </dgm:pt>
    <dgm:pt modelId="{ED13C003-76B3-4978-A968-EA2ED9DF4E09}" type="pres">
      <dgm:prSet presAssocID="{31A77BD4-69DC-4AC4-A107-0B227F4360B8}" presName="node" presStyleLbl="node1" presStyleIdx="3" presStyleCnt="5" custRadScaleRad="187297" custRadScaleInc="77163">
        <dgm:presLayoutVars>
          <dgm:bulletEnabled val="1"/>
        </dgm:presLayoutVars>
      </dgm:prSet>
      <dgm:spPr/>
    </dgm:pt>
    <dgm:pt modelId="{5218A7BB-FE4E-485D-BE98-4CDC90245970}" type="pres">
      <dgm:prSet presAssocID="{535332E5-3227-4ED8-86F0-ADACC91FE65C}" presName="sibTrans" presStyleLbl="sibTrans2D1" presStyleIdx="3" presStyleCnt="5" custScaleX="154386" custScaleY="31826"/>
      <dgm:spPr>
        <a:prstGeom prst="rect">
          <a:avLst/>
        </a:prstGeom>
      </dgm:spPr>
    </dgm:pt>
    <dgm:pt modelId="{A95EA9A8-8839-4B21-B36A-F1A37F25CBAA}" type="pres">
      <dgm:prSet presAssocID="{535332E5-3227-4ED8-86F0-ADACC91FE65C}" presName="connectorText" presStyleLbl="sibTrans2D1" presStyleIdx="3" presStyleCnt="5"/>
      <dgm:spPr/>
    </dgm:pt>
    <dgm:pt modelId="{D852ECCF-1D16-409D-ACCE-45D9566F38BB}" type="pres">
      <dgm:prSet presAssocID="{596AB95A-F2ED-42CF-8382-B6100009D22A}" presName="node" presStyleLbl="node1" presStyleIdx="4" presStyleCnt="5" custRadScaleRad="194258" custRadScaleInc="27470">
        <dgm:presLayoutVars>
          <dgm:bulletEnabled val="1"/>
        </dgm:presLayoutVars>
      </dgm:prSet>
      <dgm:spPr/>
    </dgm:pt>
    <dgm:pt modelId="{9B1A6E23-6016-4577-8B5E-1C0B30C519EA}" type="pres">
      <dgm:prSet presAssocID="{4EE85CA7-CB06-4646-8925-27A1D3F22208}" presName="sibTrans" presStyleLbl="sibTrans2D1" presStyleIdx="4" presStyleCnt="5" custScaleX="154386" custScaleY="31826"/>
      <dgm:spPr>
        <a:prstGeom prst="rect">
          <a:avLst/>
        </a:prstGeom>
      </dgm:spPr>
    </dgm:pt>
    <dgm:pt modelId="{E8AECD3D-55BF-4E3E-9255-EA6318C68D45}" type="pres">
      <dgm:prSet presAssocID="{4EE85CA7-CB06-4646-8925-27A1D3F22208}" presName="connectorText" presStyleLbl="sibTrans2D1" presStyleIdx="4" presStyleCnt="5"/>
      <dgm:spPr/>
    </dgm:pt>
  </dgm:ptLst>
  <dgm:cxnLst>
    <dgm:cxn modelId="{85ABA500-C073-477F-867E-50444E3A3E89}" type="presOf" srcId="{4EE85CA7-CB06-4646-8925-27A1D3F22208}" destId="{E8AECD3D-55BF-4E3E-9255-EA6318C68D45}" srcOrd="1" destOrd="0" presId="urn:microsoft.com/office/officeart/2005/8/layout/cycle2"/>
    <dgm:cxn modelId="{A37D0F09-FC66-44C6-ADF5-A91791877053}" type="presOf" srcId="{31A77BD4-69DC-4AC4-A107-0B227F4360B8}" destId="{ED13C003-76B3-4978-A968-EA2ED9DF4E09}" srcOrd="0" destOrd="0" presId="urn:microsoft.com/office/officeart/2005/8/layout/cycle2"/>
    <dgm:cxn modelId="{8C8F090B-7214-4B31-A793-7E9819519CD7}" type="presOf" srcId="{D1CCB4BD-FE24-45AE-BF6B-201DDDF7C1FA}" destId="{81D52A0E-68F9-43F2-9DFB-1CEF0952AE94}" srcOrd="0" destOrd="0" presId="urn:microsoft.com/office/officeart/2005/8/layout/cycle2"/>
    <dgm:cxn modelId="{91625711-E251-4AC3-8A18-7E85D7836312}" type="presOf" srcId="{C1FEC66C-AE8B-45D9-B277-9F8CB8576C7F}" destId="{FD12398E-DDFE-4E4D-A6AE-302C9352E308}" srcOrd="1" destOrd="0" presId="urn:microsoft.com/office/officeart/2005/8/layout/cycle2"/>
    <dgm:cxn modelId="{6679F014-9939-490E-B10E-111E6045750A}" type="presOf" srcId="{097BA15D-D3AF-4A3E-A164-BFCCE781E3DC}" destId="{CFF4EB48-817C-4A61-B902-E687C15546FE}" srcOrd="0" destOrd="0" presId="urn:microsoft.com/office/officeart/2005/8/layout/cycle2"/>
    <dgm:cxn modelId="{BCF8C328-6D70-444D-824E-70906DE7186B}" type="presOf" srcId="{4EE85CA7-CB06-4646-8925-27A1D3F22208}" destId="{9B1A6E23-6016-4577-8B5E-1C0B30C519EA}" srcOrd="0" destOrd="0" presId="urn:microsoft.com/office/officeart/2005/8/layout/cycle2"/>
    <dgm:cxn modelId="{1AD6772A-09E6-4599-BD03-09D4F59400B5}" type="presOf" srcId="{C43B625C-9FAE-4537-8E4C-2493067E3328}" destId="{019C2BBA-CCFB-40AD-9F2E-ED5A7F5C4C69}" srcOrd="1" destOrd="0" presId="urn:microsoft.com/office/officeart/2005/8/layout/cycle2"/>
    <dgm:cxn modelId="{9431FC2B-F697-4D6B-8860-9889F5A031C1}" srcId="{D1CCB4BD-FE24-45AE-BF6B-201DDDF7C1FA}" destId="{F75AEB0B-1B7E-4A4F-A4ED-E14978E321B8}" srcOrd="1" destOrd="0" parTransId="{53EC8AF4-CE92-4102-AA2E-356EEFA82D5A}" sibTransId="{52906AF1-6007-4EAB-B1B5-182C8C58614D}"/>
    <dgm:cxn modelId="{C1B2CB34-A24C-44F5-96D4-2D4A96505219}" type="presOf" srcId="{1B3117EC-6D33-4521-A156-05C11921E63B}" destId="{BF25BE83-535B-4D58-8971-7779EB0B0FBB}" srcOrd="0" destOrd="0" presId="urn:microsoft.com/office/officeart/2005/8/layout/cycle2"/>
    <dgm:cxn modelId="{11AEF443-AF0E-4D04-AF55-839D2095166B}" type="presOf" srcId="{535332E5-3227-4ED8-86F0-ADACC91FE65C}" destId="{5218A7BB-FE4E-485D-BE98-4CDC90245970}" srcOrd="0" destOrd="0" presId="urn:microsoft.com/office/officeart/2005/8/layout/cycle2"/>
    <dgm:cxn modelId="{7F8A434B-CEE6-485B-81E0-49CE4F33B8D6}" type="presOf" srcId="{535332E5-3227-4ED8-86F0-ADACC91FE65C}" destId="{A95EA9A8-8839-4B21-B36A-F1A37F25CBAA}" srcOrd="1" destOrd="0" presId="urn:microsoft.com/office/officeart/2005/8/layout/cycle2"/>
    <dgm:cxn modelId="{5381AC7E-1F64-4274-A7D4-7FC371B38B73}" type="presOf" srcId="{596AB95A-F2ED-42CF-8382-B6100009D22A}" destId="{D852ECCF-1D16-409D-ACCE-45D9566F38BB}" srcOrd="0" destOrd="0" presId="urn:microsoft.com/office/officeart/2005/8/layout/cycle2"/>
    <dgm:cxn modelId="{E9B01983-D581-4E70-AE6B-BC396962CFF6}" type="presOf" srcId="{C43B625C-9FAE-4537-8E4C-2493067E3328}" destId="{28BF56E3-2091-4E63-9512-91DA5CCCC3E1}" srcOrd="0" destOrd="0" presId="urn:microsoft.com/office/officeart/2005/8/layout/cycle2"/>
    <dgm:cxn modelId="{2F7B86A5-69FF-4DFE-944B-E39B9F57D4E6}" srcId="{D1CCB4BD-FE24-45AE-BF6B-201DDDF7C1FA}" destId="{1B3117EC-6D33-4521-A156-05C11921E63B}" srcOrd="2" destOrd="0" parTransId="{993EED46-FD7D-4EBE-87EE-9FCD406537DB}" sibTransId="{C43B625C-9FAE-4537-8E4C-2493067E3328}"/>
    <dgm:cxn modelId="{24A45BAC-6B13-484D-96A1-C2E51E587525}" srcId="{D1CCB4BD-FE24-45AE-BF6B-201DDDF7C1FA}" destId="{596AB95A-F2ED-42CF-8382-B6100009D22A}" srcOrd="4" destOrd="0" parTransId="{CFC1FFFB-BC15-466D-8FC6-DDAD0527AA59}" sibTransId="{4EE85CA7-CB06-4646-8925-27A1D3F22208}"/>
    <dgm:cxn modelId="{185519B7-3480-4947-B915-FA5CFE913B07}" srcId="{D1CCB4BD-FE24-45AE-BF6B-201DDDF7C1FA}" destId="{097BA15D-D3AF-4A3E-A164-BFCCE781E3DC}" srcOrd="0" destOrd="0" parTransId="{D352D464-6CF0-4EA5-A04C-80A15ACA7491}" sibTransId="{C1FEC66C-AE8B-45D9-B277-9F8CB8576C7F}"/>
    <dgm:cxn modelId="{D9B9F1BF-1E10-4798-83D5-8CA4286DFF0C}" type="presOf" srcId="{F75AEB0B-1B7E-4A4F-A4ED-E14978E321B8}" destId="{972AEDA7-6417-4D3E-BD88-5EEE59905115}" srcOrd="0" destOrd="0" presId="urn:microsoft.com/office/officeart/2005/8/layout/cycle2"/>
    <dgm:cxn modelId="{A6FFC9C6-07E3-47D7-A7E6-0C91CD81FCC0}" srcId="{D1CCB4BD-FE24-45AE-BF6B-201DDDF7C1FA}" destId="{31A77BD4-69DC-4AC4-A107-0B227F4360B8}" srcOrd="3" destOrd="0" parTransId="{1ED596FA-E92B-4AB5-9E03-78B2A8D550FC}" sibTransId="{535332E5-3227-4ED8-86F0-ADACC91FE65C}"/>
    <dgm:cxn modelId="{F41AD3C6-F98A-4A18-B433-0D2F98E32D34}" type="presOf" srcId="{52906AF1-6007-4EAB-B1B5-182C8C58614D}" destId="{BB9729EC-084D-4300-A9D3-36552498281F}" srcOrd="0" destOrd="0" presId="urn:microsoft.com/office/officeart/2005/8/layout/cycle2"/>
    <dgm:cxn modelId="{F312AAE6-9E05-4BB8-A295-7686B0212EBD}" type="presOf" srcId="{C1FEC66C-AE8B-45D9-B277-9F8CB8576C7F}" destId="{23CCFFF0-2CCB-4464-9BAE-ED86D269803A}" srcOrd="0" destOrd="0" presId="urn:microsoft.com/office/officeart/2005/8/layout/cycle2"/>
    <dgm:cxn modelId="{015D78FC-3B01-4038-A212-C06A0152965C}" type="presOf" srcId="{52906AF1-6007-4EAB-B1B5-182C8C58614D}" destId="{6B949AEA-DE58-49DB-BBB4-C79A5598E041}" srcOrd="1" destOrd="0" presId="urn:microsoft.com/office/officeart/2005/8/layout/cycle2"/>
    <dgm:cxn modelId="{4FB983F7-A318-480D-A63B-50C1BDF37A02}" type="presParOf" srcId="{81D52A0E-68F9-43F2-9DFB-1CEF0952AE94}" destId="{CFF4EB48-817C-4A61-B902-E687C15546FE}" srcOrd="0" destOrd="0" presId="urn:microsoft.com/office/officeart/2005/8/layout/cycle2"/>
    <dgm:cxn modelId="{B376F447-8220-4603-909D-B16279BA9822}" type="presParOf" srcId="{81D52A0E-68F9-43F2-9DFB-1CEF0952AE94}" destId="{23CCFFF0-2CCB-4464-9BAE-ED86D269803A}" srcOrd="1" destOrd="0" presId="urn:microsoft.com/office/officeart/2005/8/layout/cycle2"/>
    <dgm:cxn modelId="{FE6F6BB9-7C29-4E38-B206-3FB00B01FF1E}" type="presParOf" srcId="{23CCFFF0-2CCB-4464-9BAE-ED86D269803A}" destId="{FD12398E-DDFE-4E4D-A6AE-302C9352E308}" srcOrd="0" destOrd="0" presId="urn:microsoft.com/office/officeart/2005/8/layout/cycle2"/>
    <dgm:cxn modelId="{359CD4B2-FF25-4574-9714-21DA5B26E665}" type="presParOf" srcId="{81D52A0E-68F9-43F2-9DFB-1CEF0952AE94}" destId="{972AEDA7-6417-4D3E-BD88-5EEE59905115}" srcOrd="2" destOrd="0" presId="urn:microsoft.com/office/officeart/2005/8/layout/cycle2"/>
    <dgm:cxn modelId="{358F6675-5898-4AF0-BF19-63CA99E91E2B}" type="presParOf" srcId="{81D52A0E-68F9-43F2-9DFB-1CEF0952AE94}" destId="{BB9729EC-084D-4300-A9D3-36552498281F}" srcOrd="3" destOrd="0" presId="urn:microsoft.com/office/officeart/2005/8/layout/cycle2"/>
    <dgm:cxn modelId="{374C1BC3-BFF7-4EF6-9E05-9A2FBD871315}" type="presParOf" srcId="{BB9729EC-084D-4300-A9D3-36552498281F}" destId="{6B949AEA-DE58-49DB-BBB4-C79A5598E041}" srcOrd="0" destOrd="0" presId="urn:microsoft.com/office/officeart/2005/8/layout/cycle2"/>
    <dgm:cxn modelId="{3872A784-E596-4BAA-86BB-427963D2B5E8}" type="presParOf" srcId="{81D52A0E-68F9-43F2-9DFB-1CEF0952AE94}" destId="{BF25BE83-535B-4D58-8971-7779EB0B0FBB}" srcOrd="4" destOrd="0" presId="urn:microsoft.com/office/officeart/2005/8/layout/cycle2"/>
    <dgm:cxn modelId="{2AC37E29-BAD4-465F-B1D0-7D5A84FE2294}" type="presParOf" srcId="{81D52A0E-68F9-43F2-9DFB-1CEF0952AE94}" destId="{28BF56E3-2091-4E63-9512-91DA5CCCC3E1}" srcOrd="5" destOrd="0" presId="urn:microsoft.com/office/officeart/2005/8/layout/cycle2"/>
    <dgm:cxn modelId="{43210895-78DD-4045-B2D5-188521DF9B9F}" type="presParOf" srcId="{28BF56E3-2091-4E63-9512-91DA5CCCC3E1}" destId="{019C2BBA-CCFB-40AD-9F2E-ED5A7F5C4C69}" srcOrd="0" destOrd="0" presId="urn:microsoft.com/office/officeart/2005/8/layout/cycle2"/>
    <dgm:cxn modelId="{D5F6DC47-53FE-43DD-8A86-8F19DEAE990A}" type="presParOf" srcId="{81D52A0E-68F9-43F2-9DFB-1CEF0952AE94}" destId="{ED13C003-76B3-4978-A968-EA2ED9DF4E09}" srcOrd="6" destOrd="0" presId="urn:microsoft.com/office/officeart/2005/8/layout/cycle2"/>
    <dgm:cxn modelId="{528904FF-DF25-47E0-AA10-CA8007A17646}" type="presParOf" srcId="{81D52A0E-68F9-43F2-9DFB-1CEF0952AE94}" destId="{5218A7BB-FE4E-485D-BE98-4CDC90245970}" srcOrd="7" destOrd="0" presId="urn:microsoft.com/office/officeart/2005/8/layout/cycle2"/>
    <dgm:cxn modelId="{9A52B92E-7578-4F24-8A50-8F551B39042F}" type="presParOf" srcId="{5218A7BB-FE4E-485D-BE98-4CDC90245970}" destId="{A95EA9A8-8839-4B21-B36A-F1A37F25CBAA}" srcOrd="0" destOrd="0" presId="urn:microsoft.com/office/officeart/2005/8/layout/cycle2"/>
    <dgm:cxn modelId="{8E8E8E84-B1A0-4C1D-9737-0BD2AAED5E08}" type="presParOf" srcId="{81D52A0E-68F9-43F2-9DFB-1CEF0952AE94}" destId="{D852ECCF-1D16-409D-ACCE-45D9566F38BB}" srcOrd="8" destOrd="0" presId="urn:microsoft.com/office/officeart/2005/8/layout/cycle2"/>
    <dgm:cxn modelId="{95F95258-437A-42EF-B5A5-6DE44C0439F4}" type="presParOf" srcId="{81D52A0E-68F9-43F2-9DFB-1CEF0952AE94}" destId="{9B1A6E23-6016-4577-8B5E-1C0B30C519EA}" srcOrd="9" destOrd="0" presId="urn:microsoft.com/office/officeart/2005/8/layout/cycle2"/>
    <dgm:cxn modelId="{62E57441-61E9-46C4-909C-A6C2100B28B4}" type="presParOf" srcId="{9B1A6E23-6016-4577-8B5E-1C0B30C519EA}" destId="{E8AECD3D-55BF-4E3E-9255-EA6318C68D4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F4EB48-817C-4A61-B902-E687C15546FE}">
      <dsp:nvSpPr>
        <dsp:cNvPr id="0" name=""/>
        <dsp:cNvSpPr/>
      </dsp:nvSpPr>
      <dsp:spPr>
        <a:xfrm>
          <a:off x="1382309" y="719894"/>
          <a:ext cx="600458" cy="600458"/>
        </a:xfrm>
        <a:prstGeom prst="ellipse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2">
              <a:satMod val="300000"/>
            </a:schemeClr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i="1" kern="1200" dirty="0"/>
            <a:t>C</a:t>
          </a:r>
        </a:p>
      </dsp:txBody>
      <dsp:txXfrm>
        <a:off x="1470244" y="807829"/>
        <a:ext cx="424588" cy="424588"/>
      </dsp:txXfrm>
    </dsp:sp>
    <dsp:sp modelId="{23CCFFF0-2CCB-4464-9BAE-ED86D269803A}">
      <dsp:nvSpPr>
        <dsp:cNvPr id="0" name=""/>
        <dsp:cNvSpPr/>
      </dsp:nvSpPr>
      <dsp:spPr>
        <a:xfrm rot="19911898">
          <a:off x="1962438" y="659760"/>
          <a:ext cx="667402" cy="64496"/>
        </a:xfrm>
        <a:prstGeom prst="rect">
          <a:avLst/>
        </a:prstGeom>
        <a:gradFill rotWithShape="1">
          <a:gsLst>
            <a:gs pos="0">
              <a:schemeClr val="accent2">
                <a:tint val="62000"/>
                <a:satMod val="180000"/>
              </a:schemeClr>
            </a:gs>
            <a:gs pos="65000">
              <a:schemeClr val="accent2">
                <a:tint val="32000"/>
                <a:satMod val="250000"/>
              </a:schemeClr>
            </a:gs>
            <a:gs pos="100000">
              <a:schemeClr val="accent2">
                <a:tint val="23000"/>
                <a:satMod val="300000"/>
              </a:schemeClr>
            </a:gs>
          </a:gsLst>
          <a:lin ang="16200000" scaled="0"/>
        </a:gradFill>
        <a:ln w="12700" cap="flat" cmpd="sng" algn="ctr">
          <a:solidFill>
            <a:schemeClr val="accent2">
              <a:tint val="95000"/>
              <a:shade val="95000"/>
              <a:satMod val="12000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1963581" y="677221"/>
        <a:ext cx="648053" cy="38698"/>
      </dsp:txXfrm>
    </dsp:sp>
    <dsp:sp modelId="{972AEDA7-6417-4D3E-BD88-5EEE59905115}">
      <dsp:nvSpPr>
        <dsp:cNvPr id="0" name=""/>
        <dsp:cNvSpPr/>
      </dsp:nvSpPr>
      <dsp:spPr>
        <a:xfrm>
          <a:off x="2631089" y="52126"/>
          <a:ext cx="600458" cy="600458"/>
        </a:xfrm>
        <a:prstGeom prst="ellipse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2">
              <a:satMod val="300000"/>
            </a:schemeClr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i="1" kern="1200" dirty="0"/>
            <a:t>B</a:t>
          </a:r>
        </a:p>
      </dsp:txBody>
      <dsp:txXfrm>
        <a:off x="2719024" y="140061"/>
        <a:ext cx="424588" cy="424588"/>
      </dsp:txXfrm>
    </dsp:sp>
    <dsp:sp modelId="{BB9729EC-084D-4300-A9D3-36552498281F}">
      <dsp:nvSpPr>
        <dsp:cNvPr id="0" name=""/>
        <dsp:cNvSpPr/>
      </dsp:nvSpPr>
      <dsp:spPr>
        <a:xfrm rot="5390499">
          <a:off x="2632137" y="977154"/>
          <a:ext cx="601993" cy="64496"/>
        </a:xfrm>
        <a:prstGeom prst="rect">
          <a:avLst/>
        </a:prstGeom>
        <a:gradFill rotWithShape="1">
          <a:gsLst>
            <a:gs pos="0">
              <a:schemeClr val="accent2">
                <a:tint val="62000"/>
                <a:satMod val="180000"/>
              </a:schemeClr>
            </a:gs>
            <a:gs pos="65000">
              <a:schemeClr val="accent2">
                <a:tint val="32000"/>
                <a:satMod val="250000"/>
              </a:schemeClr>
            </a:gs>
            <a:gs pos="100000">
              <a:schemeClr val="accent2">
                <a:tint val="23000"/>
                <a:satMod val="300000"/>
              </a:schemeClr>
            </a:gs>
          </a:gsLst>
          <a:lin ang="16200000" scaled="0"/>
        </a:gradFill>
        <a:ln w="12700" cap="flat" cmpd="sng" algn="ctr">
          <a:solidFill>
            <a:schemeClr val="accent2">
              <a:tint val="95000"/>
              <a:shade val="95000"/>
              <a:satMod val="12000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2641785" y="980379"/>
        <a:ext cx="582644" cy="38698"/>
      </dsp:txXfrm>
    </dsp:sp>
    <dsp:sp modelId="{BF25BE83-535B-4D58-8971-7779EB0B0FBB}">
      <dsp:nvSpPr>
        <dsp:cNvPr id="0" name=""/>
        <dsp:cNvSpPr/>
      </dsp:nvSpPr>
      <dsp:spPr>
        <a:xfrm>
          <a:off x="2634782" y="1388292"/>
          <a:ext cx="600458" cy="600458"/>
        </a:xfrm>
        <a:prstGeom prst="ellipse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2">
              <a:satMod val="300000"/>
            </a:schemeClr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i="1" kern="1200" dirty="0"/>
            <a:t>E</a:t>
          </a:r>
        </a:p>
      </dsp:txBody>
      <dsp:txXfrm>
        <a:off x="2722717" y="1476227"/>
        <a:ext cx="424588" cy="424588"/>
      </dsp:txXfrm>
    </dsp:sp>
    <dsp:sp modelId="{28BF56E3-2091-4E63-9512-91DA5CCCC3E1}">
      <dsp:nvSpPr>
        <dsp:cNvPr id="0" name=""/>
        <dsp:cNvSpPr/>
      </dsp:nvSpPr>
      <dsp:spPr>
        <a:xfrm rot="10800000">
          <a:off x="756965" y="1652510"/>
          <a:ext cx="1842010" cy="72021"/>
        </a:xfrm>
        <a:prstGeom prst="rect">
          <a:avLst/>
        </a:prstGeom>
        <a:gradFill rotWithShape="1">
          <a:gsLst>
            <a:gs pos="0">
              <a:schemeClr val="accent2">
                <a:tint val="62000"/>
                <a:satMod val="180000"/>
              </a:schemeClr>
            </a:gs>
            <a:gs pos="65000">
              <a:schemeClr val="accent2">
                <a:tint val="32000"/>
                <a:satMod val="250000"/>
              </a:schemeClr>
            </a:gs>
            <a:gs pos="100000">
              <a:schemeClr val="accent2">
                <a:tint val="23000"/>
                <a:satMod val="300000"/>
              </a:schemeClr>
            </a:gs>
          </a:gsLst>
          <a:lin ang="16200000" scaled="0"/>
        </a:gradFill>
        <a:ln w="12700" cap="flat" cmpd="sng" algn="ctr">
          <a:solidFill>
            <a:schemeClr val="accent2">
              <a:tint val="95000"/>
              <a:shade val="95000"/>
              <a:satMod val="12000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778571" y="1666914"/>
        <a:ext cx="1820404" cy="43213"/>
      </dsp:txXfrm>
    </dsp:sp>
    <dsp:sp modelId="{ED13C003-76B3-4978-A968-EA2ED9DF4E09}">
      <dsp:nvSpPr>
        <dsp:cNvPr id="0" name=""/>
        <dsp:cNvSpPr/>
      </dsp:nvSpPr>
      <dsp:spPr>
        <a:xfrm>
          <a:off x="61517" y="1388292"/>
          <a:ext cx="600458" cy="600458"/>
        </a:xfrm>
        <a:prstGeom prst="ellipse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2">
              <a:satMod val="300000"/>
            </a:schemeClr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i="1" kern="1200" dirty="0"/>
            <a:t>D</a:t>
          </a:r>
        </a:p>
      </dsp:txBody>
      <dsp:txXfrm>
        <a:off x="149452" y="1476227"/>
        <a:ext cx="424588" cy="424588"/>
      </dsp:txXfrm>
    </dsp:sp>
    <dsp:sp modelId="{5218A7BB-FE4E-485D-BE98-4CDC90245970}">
      <dsp:nvSpPr>
        <dsp:cNvPr id="0" name=""/>
        <dsp:cNvSpPr/>
      </dsp:nvSpPr>
      <dsp:spPr>
        <a:xfrm rot="16126524">
          <a:off x="54230" y="1008069"/>
          <a:ext cx="587319" cy="64496"/>
        </a:xfrm>
        <a:prstGeom prst="rect">
          <a:avLst/>
        </a:prstGeom>
        <a:gradFill rotWithShape="1">
          <a:gsLst>
            <a:gs pos="0">
              <a:schemeClr val="accent2">
                <a:tint val="62000"/>
                <a:satMod val="180000"/>
              </a:schemeClr>
            </a:gs>
            <a:gs pos="65000">
              <a:schemeClr val="accent2">
                <a:tint val="32000"/>
                <a:satMod val="250000"/>
              </a:schemeClr>
            </a:gs>
            <a:gs pos="100000">
              <a:schemeClr val="accent2">
                <a:tint val="23000"/>
                <a:satMod val="300000"/>
              </a:schemeClr>
            </a:gs>
          </a:gsLst>
          <a:lin ang="16200000" scaled="0"/>
        </a:gradFill>
        <a:ln w="12700" cap="flat" cmpd="sng" algn="ctr">
          <a:solidFill>
            <a:schemeClr val="accent2">
              <a:tint val="95000"/>
              <a:shade val="95000"/>
              <a:satMod val="12000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64111" y="1030640"/>
        <a:ext cx="567970" cy="38698"/>
      </dsp:txXfrm>
    </dsp:sp>
    <dsp:sp modelId="{D852ECCF-1D16-409D-ACCE-45D9566F38BB}">
      <dsp:nvSpPr>
        <dsp:cNvPr id="0" name=""/>
        <dsp:cNvSpPr/>
      </dsp:nvSpPr>
      <dsp:spPr>
        <a:xfrm>
          <a:off x="33344" y="70356"/>
          <a:ext cx="600458" cy="600458"/>
        </a:xfrm>
        <a:prstGeom prst="ellipse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2">
              <a:satMod val="300000"/>
            </a:schemeClr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i="1" kern="1200" dirty="0"/>
            <a:t>A</a:t>
          </a:r>
        </a:p>
      </dsp:txBody>
      <dsp:txXfrm>
        <a:off x="121279" y="158291"/>
        <a:ext cx="424588" cy="424588"/>
      </dsp:txXfrm>
    </dsp:sp>
    <dsp:sp modelId="{9B1A6E23-6016-4577-8B5E-1C0B30C519EA}">
      <dsp:nvSpPr>
        <dsp:cNvPr id="0" name=""/>
        <dsp:cNvSpPr/>
      </dsp:nvSpPr>
      <dsp:spPr>
        <a:xfrm rot="1542673">
          <a:off x="629059" y="657270"/>
          <a:ext cx="733754" cy="64496"/>
        </a:xfrm>
        <a:prstGeom prst="rect">
          <a:avLst/>
        </a:prstGeom>
        <a:gradFill rotWithShape="1">
          <a:gsLst>
            <a:gs pos="0">
              <a:schemeClr val="accent2">
                <a:tint val="62000"/>
                <a:satMod val="180000"/>
              </a:schemeClr>
            </a:gs>
            <a:gs pos="65000">
              <a:schemeClr val="accent2">
                <a:tint val="32000"/>
                <a:satMod val="250000"/>
              </a:schemeClr>
            </a:gs>
            <a:gs pos="100000">
              <a:schemeClr val="accent2">
                <a:tint val="23000"/>
                <a:satMod val="300000"/>
              </a:schemeClr>
            </a:gs>
          </a:gsLst>
          <a:lin ang="16200000" scaled="0"/>
        </a:gradFill>
        <a:ln w="12700" cap="flat" cmpd="sng" algn="ctr">
          <a:solidFill>
            <a:schemeClr val="accent2">
              <a:tint val="95000"/>
              <a:shade val="95000"/>
              <a:satMod val="12000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30017" y="665972"/>
        <a:ext cx="714405" cy="3869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F4EB48-817C-4A61-B902-E687C15546FE}">
      <dsp:nvSpPr>
        <dsp:cNvPr id="0" name=""/>
        <dsp:cNvSpPr/>
      </dsp:nvSpPr>
      <dsp:spPr>
        <a:xfrm>
          <a:off x="1382309" y="719894"/>
          <a:ext cx="600458" cy="600458"/>
        </a:xfrm>
        <a:prstGeom prst="ellipse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2">
              <a:satMod val="300000"/>
            </a:schemeClr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i="1" kern="1200" dirty="0"/>
            <a:t>C</a:t>
          </a:r>
        </a:p>
      </dsp:txBody>
      <dsp:txXfrm>
        <a:off x="1470244" y="807829"/>
        <a:ext cx="424588" cy="424588"/>
      </dsp:txXfrm>
    </dsp:sp>
    <dsp:sp modelId="{23CCFFF0-2CCB-4464-9BAE-ED86D269803A}">
      <dsp:nvSpPr>
        <dsp:cNvPr id="0" name=""/>
        <dsp:cNvSpPr/>
      </dsp:nvSpPr>
      <dsp:spPr>
        <a:xfrm rot="19911898">
          <a:off x="1962438" y="659760"/>
          <a:ext cx="667402" cy="64496"/>
        </a:xfrm>
        <a:prstGeom prst="rect">
          <a:avLst/>
        </a:prstGeom>
        <a:gradFill rotWithShape="1">
          <a:gsLst>
            <a:gs pos="0">
              <a:schemeClr val="accent2">
                <a:tint val="62000"/>
                <a:satMod val="180000"/>
              </a:schemeClr>
            </a:gs>
            <a:gs pos="65000">
              <a:schemeClr val="accent2">
                <a:tint val="32000"/>
                <a:satMod val="250000"/>
              </a:schemeClr>
            </a:gs>
            <a:gs pos="100000">
              <a:schemeClr val="accent2">
                <a:tint val="23000"/>
                <a:satMod val="300000"/>
              </a:schemeClr>
            </a:gs>
          </a:gsLst>
          <a:lin ang="16200000" scaled="0"/>
        </a:gradFill>
        <a:ln w="12700" cap="flat" cmpd="sng" algn="ctr">
          <a:solidFill>
            <a:schemeClr val="accent2">
              <a:tint val="95000"/>
              <a:shade val="95000"/>
              <a:satMod val="12000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1963581" y="677221"/>
        <a:ext cx="648053" cy="38698"/>
      </dsp:txXfrm>
    </dsp:sp>
    <dsp:sp modelId="{972AEDA7-6417-4D3E-BD88-5EEE59905115}">
      <dsp:nvSpPr>
        <dsp:cNvPr id="0" name=""/>
        <dsp:cNvSpPr/>
      </dsp:nvSpPr>
      <dsp:spPr>
        <a:xfrm>
          <a:off x="2631089" y="52126"/>
          <a:ext cx="600458" cy="600458"/>
        </a:xfrm>
        <a:prstGeom prst="ellipse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2">
              <a:satMod val="300000"/>
            </a:schemeClr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i="1" kern="1200" dirty="0"/>
            <a:t>B</a:t>
          </a:r>
        </a:p>
      </dsp:txBody>
      <dsp:txXfrm>
        <a:off x="2719024" y="140061"/>
        <a:ext cx="424588" cy="424588"/>
      </dsp:txXfrm>
    </dsp:sp>
    <dsp:sp modelId="{BB9729EC-084D-4300-A9D3-36552498281F}">
      <dsp:nvSpPr>
        <dsp:cNvPr id="0" name=""/>
        <dsp:cNvSpPr/>
      </dsp:nvSpPr>
      <dsp:spPr>
        <a:xfrm rot="5390499">
          <a:off x="2632137" y="977154"/>
          <a:ext cx="601993" cy="64496"/>
        </a:xfrm>
        <a:prstGeom prst="rect">
          <a:avLst/>
        </a:prstGeom>
        <a:gradFill rotWithShape="1">
          <a:gsLst>
            <a:gs pos="0">
              <a:schemeClr val="accent2">
                <a:tint val="62000"/>
                <a:satMod val="180000"/>
              </a:schemeClr>
            </a:gs>
            <a:gs pos="65000">
              <a:schemeClr val="accent2">
                <a:tint val="32000"/>
                <a:satMod val="250000"/>
              </a:schemeClr>
            </a:gs>
            <a:gs pos="100000">
              <a:schemeClr val="accent2">
                <a:tint val="23000"/>
                <a:satMod val="300000"/>
              </a:schemeClr>
            </a:gs>
          </a:gsLst>
          <a:lin ang="16200000" scaled="0"/>
        </a:gradFill>
        <a:ln w="12700" cap="flat" cmpd="sng" algn="ctr">
          <a:solidFill>
            <a:schemeClr val="accent2">
              <a:tint val="95000"/>
              <a:shade val="95000"/>
              <a:satMod val="12000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2641785" y="980379"/>
        <a:ext cx="582644" cy="38698"/>
      </dsp:txXfrm>
    </dsp:sp>
    <dsp:sp modelId="{BF25BE83-535B-4D58-8971-7779EB0B0FBB}">
      <dsp:nvSpPr>
        <dsp:cNvPr id="0" name=""/>
        <dsp:cNvSpPr/>
      </dsp:nvSpPr>
      <dsp:spPr>
        <a:xfrm>
          <a:off x="2634782" y="1388292"/>
          <a:ext cx="600458" cy="600458"/>
        </a:xfrm>
        <a:prstGeom prst="ellipse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2">
              <a:satMod val="300000"/>
            </a:schemeClr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i="1" kern="1200" dirty="0"/>
            <a:t>E</a:t>
          </a:r>
        </a:p>
      </dsp:txBody>
      <dsp:txXfrm>
        <a:off x="2722717" y="1476227"/>
        <a:ext cx="424588" cy="424588"/>
      </dsp:txXfrm>
    </dsp:sp>
    <dsp:sp modelId="{28BF56E3-2091-4E63-9512-91DA5CCCC3E1}">
      <dsp:nvSpPr>
        <dsp:cNvPr id="0" name=""/>
        <dsp:cNvSpPr/>
      </dsp:nvSpPr>
      <dsp:spPr>
        <a:xfrm rot="10800000">
          <a:off x="756965" y="1652510"/>
          <a:ext cx="1842010" cy="72021"/>
        </a:xfrm>
        <a:prstGeom prst="rect">
          <a:avLst/>
        </a:prstGeom>
        <a:gradFill rotWithShape="1">
          <a:gsLst>
            <a:gs pos="0">
              <a:schemeClr val="accent2">
                <a:tint val="62000"/>
                <a:satMod val="180000"/>
              </a:schemeClr>
            </a:gs>
            <a:gs pos="65000">
              <a:schemeClr val="accent2">
                <a:tint val="32000"/>
                <a:satMod val="250000"/>
              </a:schemeClr>
            </a:gs>
            <a:gs pos="100000">
              <a:schemeClr val="accent2">
                <a:tint val="23000"/>
                <a:satMod val="300000"/>
              </a:schemeClr>
            </a:gs>
          </a:gsLst>
          <a:lin ang="16200000" scaled="0"/>
        </a:gradFill>
        <a:ln w="12700" cap="flat" cmpd="sng" algn="ctr">
          <a:solidFill>
            <a:schemeClr val="accent2">
              <a:tint val="95000"/>
              <a:shade val="95000"/>
              <a:satMod val="12000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778571" y="1666914"/>
        <a:ext cx="1820404" cy="43213"/>
      </dsp:txXfrm>
    </dsp:sp>
    <dsp:sp modelId="{ED13C003-76B3-4978-A968-EA2ED9DF4E09}">
      <dsp:nvSpPr>
        <dsp:cNvPr id="0" name=""/>
        <dsp:cNvSpPr/>
      </dsp:nvSpPr>
      <dsp:spPr>
        <a:xfrm>
          <a:off x="61517" y="1388292"/>
          <a:ext cx="600458" cy="600458"/>
        </a:xfrm>
        <a:prstGeom prst="ellipse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2">
              <a:satMod val="300000"/>
            </a:schemeClr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i="1" kern="1200" dirty="0"/>
            <a:t>D</a:t>
          </a:r>
        </a:p>
      </dsp:txBody>
      <dsp:txXfrm>
        <a:off x="149452" y="1476227"/>
        <a:ext cx="424588" cy="424588"/>
      </dsp:txXfrm>
    </dsp:sp>
    <dsp:sp modelId="{5218A7BB-FE4E-485D-BE98-4CDC90245970}">
      <dsp:nvSpPr>
        <dsp:cNvPr id="0" name=""/>
        <dsp:cNvSpPr/>
      </dsp:nvSpPr>
      <dsp:spPr>
        <a:xfrm rot="16126524">
          <a:off x="54230" y="1008069"/>
          <a:ext cx="587319" cy="64496"/>
        </a:xfrm>
        <a:prstGeom prst="rect">
          <a:avLst/>
        </a:prstGeom>
        <a:gradFill rotWithShape="1">
          <a:gsLst>
            <a:gs pos="0">
              <a:schemeClr val="accent2">
                <a:tint val="62000"/>
                <a:satMod val="180000"/>
              </a:schemeClr>
            </a:gs>
            <a:gs pos="65000">
              <a:schemeClr val="accent2">
                <a:tint val="32000"/>
                <a:satMod val="250000"/>
              </a:schemeClr>
            </a:gs>
            <a:gs pos="100000">
              <a:schemeClr val="accent2">
                <a:tint val="23000"/>
                <a:satMod val="300000"/>
              </a:schemeClr>
            </a:gs>
          </a:gsLst>
          <a:lin ang="16200000" scaled="0"/>
        </a:gradFill>
        <a:ln w="12700" cap="flat" cmpd="sng" algn="ctr">
          <a:solidFill>
            <a:schemeClr val="accent2">
              <a:tint val="95000"/>
              <a:shade val="95000"/>
              <a:satMod val="12000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 rot="10800000">
        <a:off x="64111" y="1030640"/>
        <a:ext cx="567970" cy="38698"/>
      </dsp:txXfrm>
    </dsp:sp>
    <dsp:sp modelId="{D852ECCF-1D16-409D-ACCE-45D9566F38BB}">
      <dsp:nvSpPr>
        <dsp:cNvPr id="0" name=""/>
        <dsp:cNvSpPr/>
      </dsp:nvSpPr>
      <dsp:spPr>
        <a:xfrm>
          <a:off x="33344" y="70356"/>
          <a:ext cx="600458" cy="600458"/>
        </a:xfrm>
        <a:prstGeom prst="ellipse">
          <a:avLst/>
        </a:prstGeom>
        <a:gradFill rotWithShape="1">
          <a:gsLst>
            <a:gs pos="0">
              <a:schemeClr val="accent2">
                <a:shade val="15000"/>
                <a:satMod val="180000"/>
              </a:schemeClr>
            </a:gs>
            <a:gs pos="50000">
              <a:schemeClr val="accent2">
                <a:shade val="45000"/>
                <a:satMod val="170000"/>
              </a:schemeClr>
            </a:gs>
            <a:gs pos="70000">
              <a:schemeClr val="accent2">
                <a:tint val="99000"/>
                <a:shade val="65000"/>
                <a:satMod val="155000"/>
              </a:schemeClr>
            </a:gs>
            <a:gs pos="100000">
              <a:schemeClr val="accent2"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63500" dist="38100" dir="5400000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glow" dir="t">
            <a:rot lat="0" lon="0" rev="6360000"/>
          </a:lightRig>
        </a:scene3d>
        <a:sp3d contourW="1000" prstMaterial="flat">
          <a:bevelT w="95250" h="101600"/>
          <a:contourClr>
            <a:schemeClr val="accent2">
              <a:satMod val="300000"/>
            </a:schemeClr>
          </a:contourClr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600" i="1" kern="1200" dirty="0"/>
            <a:t>A</a:t>
          </a:r>
        </a:p>
      </dsp:txBody>
      <dsp:txXfrm>
        <a:off x="121279" y="158291"/>
        <a:ext cx="424588" cy="424588"/>
      </dsp:txXfrm>
    </dsp:sp>
    <dsp:sp modelId="{9B1A6E23-6016-4577-8B5E-1C0B30C519EA}">
      <dsp:nvSpPr>
        <dsp:cNvPr id="0" name=""/>
        <dsp:cNvSpPr/>
      </dsp:nvSpPr>
      <dsp:spPr>
        <a:xfrm rot="1542673">
          <a:off x="629059" y="657270"/>
          <a:ext cx="733754" cy="64496"/>
        </a:xfrm>
        <a:prstGeom prst="rect">
          <a:avLst/>
        </a:prstGeom>
        <a:gradFill rotWithShape="1">
          <a:gsLst>
            <a:gs pos="0">
              <a:schemeClr val="accent2">
                <a:tint val="62000"/>
                <a:satMod val="180000"/>
              </a:schemeClr>
            </a:gs>
            <a:gs pos="65000">
              <a:schemeClr val="accent2">
                <a:tint val="32000"/>
                <a:satMod val="250000"/>
              </a:schemeClr>
            </a:gs>
            <a:gs pos="100000">
              <a:schemeClr val="accent2">
                <a:tint val="23000"/>
                <a:satMod val="300000"/>
              </a:schemeClr>
            </a:gs>
          </a:gsLst>
          <a:lin ang="16200000" scaled="0"/>
        </a:gradFill>
        <a:ln w="12700" cap="flat" cmpd="sng" algn="ctr">
          <a:solidFill>
            <a:schemeClr val="accent2">
              <a:tint val="95000"/>
              <a:shade val="95000"/>
              <a:satMod val="12000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l-PL" sz="500" kern="1200"/>
        </a:p>
      </dsp:txBody>
      <dsp:txXfrm>
        <a:off x="630017" y="665972"/>
        <a:ext cx="714405" cy="386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1174" cy="340570"/>
          </a:xfrm>
          <a:prstGeom prst="rect">
            <a:avLst/>
          </a:prstGeom>
        </p:spPr>
        <p:txBody>
          <a:bodyPr vert="horz" lIns="88192" tIns="44096" rIns="88192" bIns="44096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623248" y="0"/>
            <a:ext cx="4301172" cy="340570"/>
          </a:xfrm>
          <a:prstGeom prst="rect">
            <a:avLst/>
          </a:prstGeom>
        </p:spPr>
        <p:txBody>
          <a:bodyPr vert="horz" lIns="88192" tIns="44096" rIns="88192" bIns="44096" rtlCol="0"/>
          <a:lstStyle>
            <a:lvl1pPr algn="r">
              <a:defRPr sz="1200"/>
            </a:lvl1pPr>
          </a:lstStyle>
          <a:p>
            <a:fld id="{CB412FE4-3145-4EF6-B42A-FBC5BC8CBB71}" type="datetimeFigureOut">
              <a:rPr lang="pl-PL" smtClean="0"/>
              <a:t>06.06.2022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457107"/>
            <a:ext cx="4301174" cy="340570"/>
          </a:xfrm>
          <a:prstGeom prst="rect">
            <a:avLst/>
          </a:prstGeom>
        </p:spPr>
        <p:txBody>
          <a:bodyPr vert="horz" lIns="88192" tIns="44096" rIns="88192" bIns="44096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623248" y="6457107"/>
            <a:ext cx="4301172" cy="340570"/>
          </a:xfrm>
          <a:prstGeom prst="rect">
            <a:avLst/>
          </a:prstGeom>
        </p:spPr>
        <p:txBody>
          <a:bodyPr vert="horz" lIns="88192" tIns="44096" rIns="88192" bIns="44096" rtlCol="0" anchor="b"/>
          <a:lstStyle>
            <a:lvl1pPr algn="r">
              <a:defRPr sz="1200"/>
            </a:lvl1pPr>
          </a:lstStyle>
          <a:p>
            <a:fld id="{4F5195C7-A3A9-49A7-828D-175002B257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49116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05-20T15:30:35.423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19425 15612 6675 0,'0'0'223'15,"0"0"-156"-15,0 0-57 0,0 0-10 16,0 0-24-16,0 0-22 0,0 0-34 15,0 0-42-15,0 0-86 0,0 0-306 16,44-44-931-16</inkml:trace>
  <inkml:trace contextRef="#ctx0" brushRef="#br0" timeOffset="7206.17">11283 12730 4880 0,'0'0'0'0,"0"0"-243"0,0 0 135 16,0 0 39-16,0 0-100 15,0 0-654-15,0 0-1353 0</inkml:trace>
  <inkml:trace contextRef="#ctx0" brushRef="#br0" timeOffset="109344.22">20129 4216 2490 0,'0'0'0'16,"0"0"-1734"-16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1542" cy="341064"/>
          </a:xfrm>
          <a:prstGeom prst="rect">
            <a:avLst/>
          </a:prstGeom>
        </p:spPr>
        <p:txBody>
          <a:bodyPr vert="horz" lIns="95557" tIns="47779" rIns="95557" bIns="47779" rtlCol="0"/>
          <a:lstStyle>
            <a:lvl1pPr algn="l">
              <a:defRPr sz="1300"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800" y="0"/>
            <a:ext cx="4301542" cy="341064"/>
          </a:xfrm>
          <a:prstGeom prst="rect">
            <a:avLst/>
          </a:prstGeom>
        </p:spPr>
        <p:txBody>
          <a:bodyPr vert="horz" lIns="95557" tIns="47779" rIns="95557" bIns="47779" rtlCol="0"/>
          <a:lstStyle>
            <a:lvl1pPr algn="r">
              <a:defRPr sz="1300">
                <a:latin typeface="Cambria" panose="02040503050406030204" pitchFamily="18" charset="0"/>
              </a:defRPr>
            </a:lvl1pPr>
          </a:lstStyle>
          <a:p>
            <a:fld id="{9A9543F3-0831-4635-AD48-8E4410E96487}" type="datetimeFigureOut">
              <a:rPr lang="en-US" smtClean="0"/>
              <a:pPr/>
              <a:t>6/6/2022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33763" y="849313"/>
            <a:ext cx="3059112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7" tIns="47779" rIns="95557" bIns="4777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666" y="3271381"/>
            <a:ext cx="7941309" cy="2676585"/>
          </a:xfrm>
          <a:prstGeom prst="rect">
            <a:avLst/>
          </a:prstGeom>
        </p:spPr>
        <p:txBody>
          <a:bodyPr vert="horz" lIns="95557" tIns="47779" rIns="95557" bIns="47779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6456613"/>
            <a:ext cx="4301542" cy="341064"/>
          </a:xfrm>
          <a:prstGeom prst="rect">
            <a:avLst/>
          </a:prstGeom>
        </p:spPr>
        <p:txBody>
          <a:bodyPr vert="horz" lIns="95557" tIns="47779" rIns="95557" bIns="47779" rtlCol="0" anchor="b"/>
          <a:lstStyle>
            <a:lvl1pPr algn="l">
              <a:defRPr sz="1300"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800" y="6456613"/>
            <a:ext cx="4301542" cy="341064"/>
          </a:xfrm>
          <a:prstGeom prst="rect">
            <a:avLst/>
          </a:prstGeom>
        </p:spPr>
        <p:txBody>
          <a:bodyPr vert="horz" lIns="95557" tIns="47779" rIns="95557" bIns="47779" rtlCol="0" anchor="b"/>
          <a:lstStyle>
            <a:lvl1pPr algn="r">
              <a:defRPr sz="1300">
                <a:latin typeface="Cambria" panose="02040503050406030204" pitchFamily="18" charset="0"/>
              </a:defRPr>
            </a:lvl1pPr>
          </a:lstStyle>
          <a:p>
            <a:fld id="{8BBDC37B-729A-4393-B484-407F8F0BF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3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9489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842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66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54BF-54E7-4252-8B66-72961DBA53B5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10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54BF-54E7-4252-8B66-72961DBA53B5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93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54BF-54E7-4252-8B66-72961DBA53B5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12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0547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16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01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97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88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01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3689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99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78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74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111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732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59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8131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5870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01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54BF-54E7-4252-8B66-72961DBA53B5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2048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6772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5047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016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164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7298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531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34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229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805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1240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334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622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591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751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261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7342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2833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467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5920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94224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BDC37B-729A-4393-B484-407F8F0BFACB}" type="slidenum">
              <a:rPr lang="en-US" smtClean="0"/>
              <a:pPr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3098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5991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66436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59417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8040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 dirty="0"/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4632A10-DCC6-4A20-9C12-577EF1D0366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112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930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01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507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87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32AA9-81A1-45B0-9E95-69E9B41BD5E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67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53B218DE-F74F-4BB5-BD48-011BB4D5DB9F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41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DDA78E33-0F48-4C18-BF49-2F4CC1861B7B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66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D80077F-DCD5-47B4-ABB4-C26FF78A4630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62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FD834928-2126-47DA-BC72-BBF8F078090A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8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8E79A6DD-310D-4500-BE4B-19C5608D6F27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85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79DFBE3F-5601-43FD-B484-E95F8116A6B3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43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2D98EBB4-27C7-4B05-9B2C-CE75A65DBD9D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50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125E6186-52F2-4F38-B5C7-17A86085EA5C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23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D5081EB6-D1BE-43BA-B03B-FA3EFF22F177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58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  <a:lvl2pPr>
              <a:defRPr sz="2800">
                <a:latin typeface="Cambria" panose="02040503050406030204" pitchFamily="18" charset="0"/>
              </a:defRPr>
            </a:lvl2pPr>
            <a:lvl3pPr>
              <a:defRPr sz="24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latin typeface="Cambria" panose="020405030504060302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A5AD075C-DC12-499A-9C2A-CBFD30FD46CD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95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>
                <a:latin typeface="Cambria" panose="020405030504060302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latin typeface="Cambria" panose="020405030504060302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9BDE8C02-2C77-4305-AE3F-2FAB04074511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80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E8FA685C-6466-4CD2-AAE8-A2EF648AFBF3}" type="datetime1">
              <a:rPr lang="en-US" smtClean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4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crypto.edu.pl/Dziembowski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uments.epfl.ch/users/l/le/lenstra/public/papers/cryptolog_126.pdf" TargetMode="External"/><Relationship Id="rId4" Type="http://schemas.openxmlformats.org/officeDocument/2006/relationships/image" Target="../media/image30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.ens.fr/~nitulesc/files/Survey-SNARKs.pdf" TargetMode="Externa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230.png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0.png"/><Relationship Id="rId5" Type="http://schemas.openxmlformats.org/officeDocument/2006/relationships/image" Target="../media/image1520.png"/><Relationship Id="rId10" Type="http://schemas.openxmlformats.org/officeDocument/2006/relationships/image" Target="../media/image173.png"/><Relationship Id="rId4" Type="http://schemas.openxmlformats.org/officeDocument/2006/relationships/image" Target="../media/image1300.png"/><Relationship Id="rId9" Type="http://schemas.openxmlformats.org/officeDocument/2006/relationships/image" Target="../media/image172.png"/></Relationships>
</file>

<file path=ppt/slides/_rels/slide1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1.png"/><Relationship Id="rId3" Type="http://schemas.openxmlformats.org/officeDocument/2006/relationships/image" Target="../media/image6.wmf"/><Relationship Id="rId21" Type="http://schemas.openxmlformats.org/officeDocument/2006/relationships/image" Target="../media/image47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49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10" Type="http://schemas.openxmlformats.org/officeDocument/2006/relationships/image" Target="../media/image41.png"/><Relationship Id="rId19" Type="http://schemas.openxmlformats.org/officeDocument/2006/relationships/image" Target="../media/image43.png"/><Relationship Id="rId4" Type="http://schemas.openxmlformats.org/officeDocument/2006/relationships/image" Target="../media/image7.jpeg"/><Relationship Id="rId9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8.png"/><Relationship Id="rId10" Type="http://schemas.openxmlformats.org/officeDocument/2006/relationships/image" Target="../media/image59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image" Target="../media/image7.jpe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4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.jpeg"/><Relationship Id="rId4" Type="http://schemas.openxmlformats.org/officeDocument/2006/relationships/image" Target="../media/image6.wmf"/><Relationship Id="rId9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.jpe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6.wmf"/><Relationship Id="rId4" Type="http://schemas.openxmlformats.org/officeDocument/2006/relationships/image" Target="../media/image78.png"/><Relationship Id="rId9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83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7.jpeg"/><Relationship Id="rId10" Type="http://schemas.openxmlformats.org/officeDocument/2006/relationships/image" Target="../media/image136.png"/><Relationship Id="rId4" Type="http://schemas.openxmlformats.org/officeDocument/2006/relationships/image" Target="../media/image6.wmf"/><Relationship Id="rId9" Type="http://schemas.openxmlformats.org/officeDocument/2006/relationships/image" Target="../media/image1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4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6.wmf"/><Relationship Id="rId7" Type="http://schemas.openxmlformats.org/officeDocument/2006/relationships/image" Target="../media/image139.png"/><Relationship Id="rId12" Type="http://schemas.openxmlformats.org/officeDocument/2006/relationships/image" Target="../media/image149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0.png"/><Relationship Id="rId11" Type="http://schemas.openxmlformats.org/officeDocument/2006/relationships/image" Target="../media/image148.png"/><Relationship Id="rId5" Type="http://schemas.openxmlformats.org/officeDocument/2006/relationships/image" Target="../media/image85.png"/><Relationship Id="rId10" Type="http://schemas.openxmlformats.org/officeDocument/2006/relationships/image" Target="../media/image147.png"/><Relationship Id="rId4" Type="http://schemas.openxmlformats.org/officeDocument/2006/relationships/image" Target="../media/image1220.png"/><Relationship Id="rId9" Type="http://schemas.openxmlformats.org/officeDocument/2006/relationships/image" Target="../media/image1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80.png"/><Relationship Id="rId4" Type="http://schemas.openxmlformats.org/officeDocument/2006/relationships/image" Target="../media/image14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6.wmf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4.png"/><Relationship Id="rId4" Type="http://schemas.openxmlformats.org/officeDocument/2006/relationships/image" Target="../media/image7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0.png"/><Relationship Id="rId13" Type="http://schemas.openxmlformats.org/officeDocument/2006/relationships/image" Target="../media/image188.png"/><Relationship Id="rId3" Type="http://schemas.openxmlformats.org/officeDocument/2006/relationships/image" Target="../media/image6.wmf"/><Relationship Id="rId7" Type="http://schemas.openxmlformats.org/officeDocument/2006/relationships/image" Target="../media/image183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11" Type="http://schemas.openxmlformats.org/officeDocument/2006/relationships/image" Target="../media/image186.png"/><Relationship Id="rId5" Type="http://schemas.openxmlformats.org/officeDocument/2006/relationships/image" Target="../media/image181.png"/><Relationship Id="rId15" Type="http://schemas.openxmlformats.org/officeDocument/2006/relationships/image" Target="../media/image190.png"/><Relationship Id="rId10" Type="http://schemas.openxmlformats.org/officeDocument/2006/relationships/image" Target="../media/image185.png"/><Relationship Id="rId4" Type="http://schemas.openxmlformats.org/officeDocument/2006/relationships/image" Target="../media/image7.jpe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0.png"/><Relationship Id="rId3" Type="http://schemas.openxmlformats.org/officeDocument/2006/relationships/image" Target="../media/image193.png"/><Relationship Id="rId7" Type="http://schemas.openxmlformats.org/officeDocument/2006/relationships/image" Target="../media/image1940.png"/><Relationship Id="rId12" Type="http://schemas.openxmlformats.org/officeDocument/2006/relationships/image" Target="../media/image19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1.png"/><Relationship Id="rId11" Type="http://schemas.openxmlformats.org/officeDocument/2006/relationships/image" Target="../media/image198.png"/><Relationship Id="rId5" Type="http://schemas.openxmlformats.org/officeDocument/2006/relationships/image" Target="../media/image195.png"/><Relationship Id="rId10" Type="http://schemas.openxmlformats.org/officeDocument/2006/relationships/image" Target="../media/image197.png"/><Relationship Id="rId4" Type="http://schemas.openxmlformats.org/officeDocument/2006/relationships/image" Target="../media/image194.png"/><Relationship Id="rId9" Type="http://schemas.openxmlformats.org/officeDocument/2006/relationships/image" Target="../media/image1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2.jpeg"/><Relationship Id="rId4" Type="http://schemas.openxmlformats.org/officeDocument/2006/relationships/image" Target="../media/image8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13" Type="http://schemas.openxmlformats.org/officeDocument/2006/relationships/image" Target="../media/image215.png"/><Relationship Id="rId3" Type="http://schemas.openxmlformats.org/officeDocument/2006/relationships/image" Target="../media/image207.png"/><Relationship Id="rId7" Type="http://schemas.openxmlformats.org/officeDocument/2006/relationships/image" Target="../media/image209.png"/><Relationship Id="rId12" Type="http://schemas.openxmlformats.org/officeDocument/2006/relationships/image" Target="../media/image20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11" Type="http://schemas.openxmlformats.org/officeDocument/2006/relationships/image" Target="../media/image204.png"/><Relationship Id="rId5" Type="http://schemas.openxmlformats.org/officeDocument/2006/relationships/image" Target="../media/image82.jpeg"/><Relationship Id="rId10" Type="http://schemas.openxmlformats.org/officeDocument/2006/relationships/image" Target="../media/image212.png"/><Relationship Id="rId4" Type="http://schemas.openxmlformats.org/officeDocument/2006/relationships/image" Target="../media/image85.png"/><Relationship Id="rId9" Type="http://schemas.openxmlformats.org/officeDocument/2006/relationships/image" Target="../media/image211.png"/><Relationship Id="rId14" Type="http://schemas.openxmlformats.org/officeDocument/2006/relationships/image" Target="../media/image21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3" Type="http://schemas.openxmlformats.org/officeDocument/2006/relationships/image" Target="../media/image266.png"/><Relationship Id="rId7" Type="http://schemas.openxmlformats.org/officeDocument/2006/relationships/image" Target="../media/image27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9.png"/><Relationship Id="rId5" Type="http://schemas.openxmlformats.org/officeDocument/2006/relationships/image" Target="../media/image268.png"/><Relationship Id="rId4" Type="http://schemas.openxmlformats.org/officeDocument/2006/relationships/image" Target="../media/image26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3" Type="http://schemas.openxmlformats.org/officeDocument/2006/relationships/image" Target="../media/image6.wmf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png"/><Relationship Id="rId10" Type="http://schemas.openxmlformats.org/officeDocument/2006/relationships/image" Target="../media/image277.png"/><Relationship Id="rId4" Type="http://schemas.openxmlformats.org/officeDocument/2006/relationships/image" Target="../media/image7.jpeg"/><Relationship Id="rId9" Type="http://schemas.openxmlformats.org/officeDocument/2006/relationships/image" Target="../media/image27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2.png"/><Relationship Id="rId3" Type="http://schemas.openxmlformats.org/officeDocument/2006/relationships/image" Target="../media/image287.png"/><Relationship Id="rId7" Type="http://schemas.openxmlformats.org/officeDocument/2006/relationships/image" Target="../media/image29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9.png"/><Relationship Id="rId4" Type="http://schemas.openxmlformats.org/officeDocument/2006/relationships/image" Target="../media/image288.png"/><Relationship Id="rId9" Type="http://schemas.openxmlformats.org/officeDocument/2006/relationships/image" Target="../media/image29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3" Type="http://schemas.openxmlformats.org/officeDocument/2006/relationships/image" Target="../media/image89.png"/><Relationship Id="rId7" Type="http://schemas.openxmlformats.org/officeDocument/2006/relationships/image" Target="../media/image2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Relationship Id="rId9" Type="http://schemas.openxmlformats.org/officeDocument/2006/relationships/image" Target="../media/image29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9.png"/><Relationship Id="rId3" Type="http://schemas.openxmlformats.org/officeDocument/2006/relationships/image" Target="../media/image295.png"/><Relationship Id="rId7" Type="http://schemas.openxmlformats.org/officeDocument/2006/relationships/image" Target="../media/image2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7.png"/><Relationship Id="rId11" Type="http://schemas.openxmlformats.org/officeDocument/2006/relationships/image" Target="../media/image292.png"/><Relationship Id="rId5" Type="http://schemas.openxmlformats.org/officeDocument/2006/relationships/image" Target="../media/image91.png"/><Relationship Id="rId10" Type="http://schemas.openxmlformats.org/officeDocument/2006/relationships/image" Target="../media/image291.png"/><Relationship Id="rId4" Type="http://schemas.openxmlformats.org/officeDocument/2006/relationships/image" Target="../media/image90.png"/><Relationship Id="rId9" Type="http://schemas.openxmlformats.org/officeDocument/2006/relationships/image" Target="../media/image29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6.png"/><Relationship Id="rId4" Type="http://schemas.openxmlformats.org/officeDocument/2006/relationships/image" Target="../media/image93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94.png"/><Relationship Id="rId4" Type="http://schemas.openxmlformats.org/officeDocument/2006/relationships/image" Target="../media/image22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4.png"/><Relationship Id="rId3" Type="http://schemas.openxmlformats.org/officeDocument/2006/relationships/image" Target="../media/image6.wmf"/><Relationship Id="rId7" Type="http://schemas.openxmlformats.org/officeDocument/2006/relationships/image" Target="../media/image23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2.png"/><Relationship Id="rId5" Type="http://schemas.openxmlformats.org/officeDocument/2006/relationships/image" Target="../media/image224.png"/><Relationship Id="rId4" Type="http://schemas.openxmlformats.org/officeDocument/2006/relationships/image" Target="../media/image7.jpeg"/><Relationship Id="rId9" Type="http://schemas.openxmlformats.org/officeDocument/2006/relationships/image" Target="../media/image2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3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10" Type="http://schemas.openxmlformats.org/officeDocument/2006/relationships/image" Target="../media/image240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3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6.wmf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11" Type="http://schemas.openxmlformats.org/officeDocument/2006/relationships/image" Target="../media/image247.png"/><Relationship Id="rId5" Type="http://schemas.openxmlformats.org/officeDocument/2006/relationships/image" Target="../media/image225.png"/><Relationship Id="rId10" Type="http://schemas.openxmlformats.org/officeDocument/2006/relationships/image" Target="../media/image246.png"/><Relationship Id="rId4" Type="http://schemas.openxmlformats.org/officeDocument/2006/relationships/image" Target="../media/image7.jpeg"/><Relationship Id="rId9" Type="http://schemas.openxmlformats.org/officeDocument/2006/relationships/image" Target="../media/image2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6.wmf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7.jpe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4" Type="http://schemas.openxmlformats.org/officeDocument/2006/relationships/image" Target="../media/image12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1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7.jpeg"/><Relationship Id="rId7" Type="http://schemas.openxmlformats.org/officeDocument/2006/relationships/image" Target="../media/image940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910.png"/><Relationship Id="rId9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6.wmf"/><Relationship Id="rId7" Type="http://schemas.openxmlformats.org/officeDocument/2006/relationships/image" Target="../media/image103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133.png"/><Relationship Id="rId3" Type="http://schemas.openxmlformats.org/officeDocument/2006/relationships/image" Target="../media/image7.jpeg"/><Relationship Id="rId7" Type="http://schemas.openxmlformats.org/officeDocument/2006/relationships/image" Target="../media/image127.png"/><Relationship Id="rId12" Type="http://schemas.openxmlformats.org/officeDocument/2006/relationships/image" Target="../media/image1320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11" Type="http://schemas.openxmlformats.org/officeDocument/2006/relationships/image" Target="../media/image1310.png"/><Relationship Id="rId5" Type="http://schemas.openxmlformats.org/officeDocument/2006/relationships/image" Target="../media/image1090.png"/><Relationship Id="rId10" Type="http://schemas.openxmlformats.org/officeDocument/2006/relationships/image" Target="../media/image1301.png"/><Relationship Id="rId4" Type="http://schemas.openxmlformats.org/officeDocument/2006/relationships/image" Target="../media/image1080.png"/><Relationship Id="rId9" Type="http://schemas.openxmlformats.org/officeDocument/2006/relationships/image" Target="../media/image129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720.png"/><Relationship Id="rId7" Type="http://schemas.openxmlformats.org/officeDocument/2006/relationships/image" Target="../media/image1370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0.png"/><Relationship Id="rId5" Type="http://schemas.openxmlformats.org/officeDocument/2006/relationships/image" Target="../media/image1350.png"/><Relationship Id="rId10" Type="http://schemas.openxmlformats.org/officeDocument/2006/relationships/image" Target="../media/image140.png"/><Relationship Id="rId4" Type="http://schemas.openxmlformats.org/officeDocument/2006/relationships/image" Target="../media/image1340.png"/><Relationship Id="rId9" Type="http://schemas.openxmlformats.org/officeDocument/2006/relationships/image" Target="../media/image139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4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3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1.png"/><Relationship Id="rId2" Type="http://schemas.openxmlformats.org/officeDocument/2006/relationships/image" Target="../media/image14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png"/><Relationship Id="rId4" Type="http://schemas.openxmlformats.org/officeDocument/2006/relationships/image" Target="../media/image148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7.jpeg"/><Relationship Id="rId7" Type="http://schemas.openxmlformats.org/officeDocument/2006/relationships/image" Target="../media/image156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7.jpeg"/><Relationship Id="rId7" Type="http://schemas.openxmlformats.org/officeDocument/2006/relationships/image" Target="../media/image160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0.png"/><Relationship Id="rId4" Type="http://schemas.openxmlformats.org/officeDocument/2006/relationships/image" Target="../media/image1570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2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11" Type="http://schemas.openxmlformats.org/officeDocument/2006/relationships/image" Target="../media/image168.png"/><Relationship Id="rId5" Type="http://schemas.openxmlformats.org/officeDocument/2006/relationships/image" Target="../media/image6.wmf"/><Relationship Id="rId10" Type="http://schemas.openxmlformats.org/officeDocument/2006/relationships/image" Target="../media/image167.png"/><Relationship Id="rId4" Type="http://schemas.openxmlformats.org/officeDocument/2006/relationships/image" Target="../media/image7.jpeg"/><Relationship Id="rId9" Type="http://schemas.openxmlformats.org/officeDocument/2006/relationships/image" Target="../media/image16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2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03.png"/><Relationship Id="rId7" Type="http://schemas.openxmlformats.org/officeDocument/2006/relationships/image" Target="../media/image175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58.png"/><Relationship Id="rId4" Type="http://schemas.openxmlformats.org/officeDocument/2006/relationships/image" Target="../media/image21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hyperlink" Target="https://blog.trailofbits.com/2022/04/13/part-1-coordinated-disclosure-of-vulnerabilities-affecting-girault-bulletproofs-and-plonk/" TargetMode="Externa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7" Type="http://schemas.openxmlformats.org/officeDocument/2006/relationships/image" Target="../media/image282.png"/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5" Type="http://schemas.openxmlformats.org/officeDocument/2006/relationships/image" Target="../media/image264.png"/><Relationship Id="rId4" Type="http://schemas.openxmlformats.org/officeDocument/2006/relationships/image" Target="../media/image265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83.png"/><Relationship Id="rId7" Type="http://schemas.openxmlformats.org/officeDocument/2006/relationships/image" Target="../media/image298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5" Type="http://schemas.openxmlformats.org/officeDocument/2006/relationships/image" Target="../media/image285.png"/><Relationship Id="rId10" Type="http://schemas.openxmlformats.org/officeDocument/2006/relationships/image" Target="../media/image301.png"/><Relationship Id="rId4" Type="http://schemas.openxmlformats.org/officeDocument/2006/relationships/image" Target="../media/image284.png"/><Relationship Id="rId9" Type="http://schemas.openxmlformats.org/officeDocument/2006/relationships/image" Target="../media/image30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3" Type="http://schemas.openxmlformats.org/officeDocument/2006/relationships/image" Target="../media/image203.png"/><Relationship Id="rId7" Type="http://schemas.openxmlformats.org/officeDocument/2006/relationships/image" Target="../media/image175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58.png"/><Relationship Id="rId4" Type="http://schemas.openxmlformats.org/officeDocument/2006/relationships/image" Target="../media/image296.png"/><Relationship Id="rId9" Type="http://schemas.openxmlformats.org/officeDocument/2006/relationships/image" Target="../media/image29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3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35685" y="451022"/>
            <a:ext cx="8216362" cy="2088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pl-PL" sz="4600" b="1" dirty="0" err="1"/>
              <a:t>Chapter</a:t>
            </a:r>
            <a:r>
              <a:rPr lang="pl-PL" sz="4600" b="1" dirty="0"/>
              <a:t> 10</a:t>
            </a:r>
            <a:br>
              <a:rPr lang="en-US" sz="4600" b="1" dirty="0"/>
            </a:br>
            <a:br>
              <a:rPr lang="pl-PL" sz="1000" dirty="0"/>
            </a:br>
            <a:r>
              <a:rPr lang="pl-PL" sz="4600" b="1" dirty="0">
                <a:solidFill>
                  <a:srgbClr val="0070C0"/>
                </a:solidFill>
              </a:rPr>
              <a:t>Interactive </a:t>
            </a:r>
            <a:r>
              <a:rPr lang="pl-PL" sz="4600" b="1" dirty="0" err="1">
                <a:solidFill>
                  <a:srgbClr val="0070C0"/>
                </a:solidFill>
              </a:rPr>
              <a:t>Proofs</a:t>
            </a:r>
            <a:r>
              <a:rPr lang="pl-PL" sz="4600" b="1" dirty="0">
                <a:solidFill>
                  <a:srgbClr val="0070C0"/>
                </a:solidFill>
              </a:rPr>
              <a:t> </a:t>
            </a:r>
            <a:r>
              <a:rPr lang="en-US" sz="4600" b="1" dirty="0">
                <a:solidFill>
                  <a:srgbClr val="0070C0"/>
                </a:solidFill>
              </a:rPr>
              <a:t>and </a:t>
            </a:r>
            <a:r>
              <a:rPr lang="en-US" sz="4600" b="1">
                <a:solidFill>
                  <a:srgbClr val="0070C0"/>
                </a:solidFill>
              </a:rPr>
              <a:t>Zero Knowledge</a:t>
            </a:r>
            <a:endParaRPr lang="en-US" sz="4600" b="1" dirty="0">
              <a:solidFill>
                <a:srgbClr val="0070C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45881" y="3045847"/>
            <a:ext cx="3962400" cy="1770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0000"/>
                </a:solidFill>
                <a:latin typeface="Cambria" panose="02040503050406030204" pitchFamily="18" charset="0"/>
              </a:rPr>
              <a:t>Stefan</a:t>
            </a:r>
            <a:r>
              <a:rPr lang="en-US" sz="3000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sz="3000" b="1" dirty="0">
                <a:solidFill>
                  <a:srgbClr val="FF0000"/>
                </a:solidFill>
                <a:latin typeface="Cambria" panose="02040503050406030204" pitchFamily="18" charset="0"/>
              </a:rPr>
              <a:t>Dziembowski</a:t>
            </a:r>
            <a:br>
              <a:rPr lang="en-US" sz="3000" b="1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US" sz="1800" dirty="0">
                <a:solidFill>
                  <a:srgbClr val="FF0000"/>
                </a:solidFill>
                <a:latin typeface="Cambria" panose="02040503050406030204" pitchFamily="18" charset="0"/>
                <a:hlinkClick r:id="rId2"/>
              </a:rPr>
              <a:t>www.crypto.edu.pl/Dziembowski</a:t>
            </a:r>
            <a:br>
              <a:rPr lang="en-US" sz="1800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b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US" sz="2600" b="1" dirty="0">
                <a:solidFill>
                  <a:schemeClr val="tx1"/>
                </a:solidFill>
                <a:latin typeface="Cambria" panose="02040503050406030204" pitchFamily="18" charset="0"/>
              </a:rPr>
              <a:t>University of Warsaw</a:t>
            </a:r>
          </a:p>
          <a:p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8267"/>
          <a:stretch/>
        </p:blipFill>
        <p:spPr>
          <a:xfrm>
            <a:off x="3822360" y="4864120"/>
            <a:ext cx="1418989" cy="15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51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39215-AD0A-499A-1F50-8A55E925A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17" y="112213"/>
            <a:ext cx="8893765" cy="1011623"/>
          </a:xfrm>
        </p:spPr>
        <p:txBody>
          <a:bodyPr/>
          <a:lstStyle/>
          <a:p>
            <a:r>
              <a:rPr lang="en-US" dirty="0"/>
              <a:t>A diagram from complexity theory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C502F7-2247-C8CC-7770-E1A8534CA847}"/>
              </a:ext>
            </a:extLst>
          </p:cNvPr>
          <p:cNvSpPr/>
          <p:nvPr/>
        </p:nvSpPr>
        <p:spPr>
          <a:xfrm>
            <a:off x="433194" y="1697589"/>
            <a:ext cx="4667534" cy="469137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B0DF419-71E6-16C8-A5C8-F00E6F0C5687}"/>
              </a:ext>
            </a:extLst>
          </p:cNvPr>
          <p:cNvSpPr/>
          <p:nvPr/>
        </p:nvSpPr>
        <p:spPr>
          <a:xfrm>
            <a:off x="2260393" y="4771174"/>
            <a:ext cx="1184320" cy="137392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P</a:t>
            </a:r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F219089D-38D8-837B-7074-D0ACB442CDD8}"/>
              </a:ext>
            </a:extLst>
          </p:cNvPr>
          <p:cNvSpPr/>
          <p:nvPr/>
        </p:nvSpPr>
        <p:spPr>
          <a:xfrm rot="3299817">
            <a:off x="271145" y="3597159"/>
            <a:ext cx="3798747" cy="1996139"/>
          </a:xfrm>
          <a:prstGeom prst="flowChartConnector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F4496E-BE70-EA25-EF9A-FEC17B405CFF}"/>
              </a:ext>
            </a:extLst>
          </p:cNvPr>
          <p:cNvSpPr txBox="1"/>
          <p:nvPr/>
        </p:nvSpPr>
        <p:spPr>
          <a:xfrm>
            <a:off x="2039347" y="2097566"/>
            <a:ext cx="1446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PSPACE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F4DB55-DB48-708F-AB75-96537216BEFD}"/>
              </a:ext>
            </a:extLst>
          </p:cNvPr>
          <p:cNvSpPr txBox="1"/>
          <p:nvPr/>
        </p:nvSpPr>
        <p:spPr>
          <a:xfrm flipH="1">
            <a:off x="1136726" y="3582952"/>
            <a:ext cx="1123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co-NP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0AC56F-4F30-5404-D480-A151938E7893}"/>
              </a:ext>
            </a:extLst>
          </p:cNvPr>
          <p:cNvSpPr txBox="1"/>
          <p:nvPr/>
        </p:nvSpPr>
        <p:spPr>
          <a:xfrm>
            <a:off x="5180535" y="1273990"/>
            <a:ext cx="38482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 theory it is possible that all these classes are equal: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48BE5AC-EAAA-08DE-B010-E12E73160D5B}"/>
              </a:ext>
            </a:extLst>
          </p:cNvPr>
          <p:cNvSpPr/>
          <p:nvPr/>
        </p:nvSpPr>
        <p:spPr>
          <a:xfrm>
            <a:off x="5425183" y="2467279"/>
            <a:ext cx="3504530" cy="331646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8F2830B-CBD5-3878-322C-A64DDC9E11FE}"/>
              </a:ext>
            </a:extLst>
          </p:cNvPr>
          <p:cNvSpPr/>
          <p:nvPr/>
        </p:nvSpPr>
        <p:spPr>
          <a:xfrm>
            <a:off x="5502783" y="2509227"/>
            <a:ext cx="3426930" cy="321857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1CDCA3-A4C4-B719-DFDB-61A3A7B09C85}"/>
              </a:ext>
            </a:extLst>
          </p:cNvPr>
          <p:cNvSpPr txBox="1"/>
          <p:nvPr/>
        </p:nvSpPr>
        <p:spPr>
          <a:xfrm>
            <a:off x="6332151" y="2783420"/>
            <a:ext cx="1819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PSPACE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EE8218-1D00-A659-3463-99F8808D4D9D}"/>
              </a:ext>
            </a:extLst>
          </p:cNvPr>
          <p:cNvSpPr txBox="1"/>
          <p:nvPr/>
        </p:nvSpPr>
        <p:spPr>
          <a:xfrm flipH="1">
            <a:off x="7641720" y="3812442"/>
            <a:ext cx="8225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NP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E807CA8-1EBC-298A-B936-C870D28B9CF6}"/>
              </a:ext>
            </a:extLst>
          </p:cNvPr>
          <p:cNvSpPr txBox="1"/>
          <p:nvPr/>
        </p:nvSpPr>
        <p:spPr>
          <a:xfrm flipH="1">
            <a:off x="5853343" y="3832380"/>
            <a:ext cx="13974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co-NP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40FC18-D3DD-8525-B611-C5650D5AE3EB}"/>
              </a:ext>
            </a:extLst>
          </p:cNvPr>
          <p:cNvSpPr txBox="1"/>
          <p:nvPr/>
        </p:nvSpPr>
        <p:spPr>
          <a:xfrm>
            <a:off x="6515310" y="4888473"/>
            <a:ext cx="13709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P</a:t>
            </a: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8D76DE64-DC01-F3E5-BA06-5C037C021130}"/>
              </a:ext>
            </a:extLst>
          </p:cNvPr>
          <p:cNvSpPr/>
          <p:nvPr/>
        </p:nvSpPr>
        <p:spPr>
          <a:xfrm rot="3299817">
            <a:off x="5544097" y="2403083"/>
            <a:ext cx="3282663" cy="3411747"/>
          </a:xfrm>
          <a:prstGeom prst="flowChartConnector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Flowchart: Connector 23">
            <a:extLst>
              <a:ext uri="{FF2B5EF4-FFF2-40B4-BE49-F238E27FC236}">
                <a16:creationId xmlns:a16="http://schemas.microsoft.com/office/drawing/2014/main" id="{E9890E11-C2CB-175E-7E9D-9C8598BC1703}"/>
              </a:ext>
            </a:extLst>
          </p:cNvPr>
          <p:cNvSpPr/>
          <p:nvPr/>
        </p:nvSpPr>
        <p:spPr>
          <a:xfrm rot="18317253">
            <a:off x="5552975" y="2381205"/>
            <a:ext cx="3295652" cy="3474622"/>
          </a:xfrm>
          <a:prstGeom prst="flowChartConnector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AEF3FB-A97B-B6C8-C1DD-F812BCC3EC6D}"/>
              </a:ext>
            </a:extLst>
          </p:cNvPr>
          <p:cNvSpPr txBox="1"/>
          <p:nvPr/>
        </p:nvSpPr>
        <p:spPr>
          <a:xfrm>
            <a:off x="5131619" y="5886173"/>
            <a:ext cx="36109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our assumption</a:t>
            </a:r>
            <a:r>
              <a:rPr lang="en-US" sz="2400" dirty="0"/>
              <a:t>: they are different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FE6EC99D-8F49-A4BB-69B6-B698CAF57FF3}"/>
              </a:ext>
            </a:extLst>
          </p:cNvPr>
          <p:cNvSpPr/>
          <p:nvPr/>
        </p:nvSpPr>
        <p:spPr>
          <a:xfrm rot="18317253">
            <a:off x="1627283" y="3597157"/>
            <a:ext cx="3840983" cy="1996139"/>
          </a:xfrm>
          <a:prstGeom prst="flowChartConnector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0055651-5F1D-157E-18B6-4F68F6A03E23}"/>
              </a:ext>
            </a:extLst>
          </p:cNvPr>
          <p:cNvSpPr txBox="1"/>
          <p:nvPr/>
        </p:nvSpPr>
        <p:spPr>
          <a:xfrm flipH="1">
            <a:off x="3713263" y="3535287"/>
            <a:ext cx="718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NP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269CAD29-31D3-6C16-9D7E-8DF41736DCFB}"/>
                  </a:ext>
                </a:extLst>
              </p:cNvPr>
              <p:cNvSpPr/>
              <p:nvPr/>
            </p:nvSpPr>
            <p:spPr>
              <a:xfrm>
                <a:off x="125117" y="4154669"/>
                <a:ext cx="2488874" cy="1233010"/>
              </a:xfrm>
              <a:prstGeom prst="wedgeRectCallout">
                <a:avLst>
                  <a:gd name="adj1" fmla="val 19940"/>
                  <a:gd name="adj2" fmla="val -66779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class of languages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2000" dirty="0"/>
                  <a:t> such that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∖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𝐍𝐏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269CAD29-31D3-6C16-9D7E-8DF41736D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17" y="4154669"/>
                <a:ext cx="2488874" cy="1233010"/>
              </a:xfrm>
              <a:prstGeom prst="wedgeRectCallout">
                <a:avLst>
                  <a:gd name="adj1" fmla="val 19940"/>
                  <a:gd name="adj2" fmla="val -66779"/>
                </a:avLst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2979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5" grpId="0" animBg="1"/>
      <p:bldP spid="12" grpId="0"/>
      <p:bldP spid="14" grpId="0"/>
      <p:bldP spid="15" grpId="0"/>
      <p:bldP spid="16" grpId="0" animBg="1"/>
      <p:bldP spid="17" grpId="0" animBg="1"/>
      <p:bldP spid="18" grpId="0"/>
      <p:bldP spid="19" grpId="0"/>
      <p:bldP spid="20" grpId="0"/>
      <p:bldP spid="22" grpId="0"/>
      <p:bldP spid="23" grpId="0" animBg="1"/>
      <p:bldP spid="24" grpId="0" animBg="1"/>
      <p:bldP spid="25" grpId="0"/>
      <p:bldP spid="26" grpId="0" animBg="1"/>
      <p:bldP spid="27" grpId="0"/>
      <p:bldP spid="3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5918" y="1428736"/>
            <a:ext cx="6929486" cy="4929222"/>
          </a:xfrm>
        </p:spPr>
        <p:txBody>
          <a:bodyPr>
            <a:normAutofit/>
          </a:bodyPr>
          <a:lstStyle/>
          <a:p>
            <a:pPr marL="457200" indent="-514350">
              <a:buFont typeface="+mj-lt"/>
              <a:buAutoNum type="arabicPeriod"/>
            </a:pPr>
            <a:r>
              <a:rPr lang="en-US" dirty="0"/>
              <a:t>Interactive Proofs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Zero-Knowledge Proofs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Zero-Knowledge Proofs of Knowledge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Non-Interactive Zero-Knowledge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Applications 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457200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None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428596" y="3429000"/>
            <a:ext cx="1214446" cy="500066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4895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22230-7E80-5802-11C8-F08EDFD45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Zero-Knowledge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73A4F-4FC3-B007-C027-1031F53EE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95072"/>
            <a:ext cx="7886700" cy="377002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Initially considered by some practitioners a part of </a:t>
            </a:r>
            <a:r>
              <a:rPr lang="en-US" b="1" dirty="0">
                <a:solidFill>
                  <a:srgbClr val="0070C0"/>
                </a:solidFill>
              </a:rPr>
              <a:t>philosophy</a:t>
            </a:r>
            <a:r>
              <a:rPr lang="en-US" dirty="0"/>
              <a:t>, not </a:t>
            </a:r>
            <a:r>
              <a:rPr lang="en-US" b="1" dirty="0">
                <a:solidFill>
                  <a:srgbClr val="FF0000"/>
                </a:solidFill>
              </a:rPr>
              <a:t>computer science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For example, look at these declassified </a:t>
            </a:r>
            <a:r>
              <a:rPr lang="en-US" b="1" dirty="0"/>
              <a:t>NSA documents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510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55B6C0-2DD4-CD18-BEB3-EB085F468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0971"/>
          <a:stretch/>
        </p:blipFill>
        <p:spPr>
          <a:xfrm>
            <a:off x="1206293" y="3503544"/>
            <a:ext cx="7209564" cy="23754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658A8E-F2FA-A638-92F1-54F395EFF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95" y="1986474"/>
            <a:ext cx="8138160" cy="1199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588B9E3-3E9C-172E-8D29-386A0EC0B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6064" y="58257"/>
            <a:ext cx="5751871" cy="17394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77AFE2-EA13-23F6-C72E-660DC6605D26}"/>
              </a:ext>
            </a:extLst>
          </p:cNvPr>
          <p:cNvSpPr txBox="1"/>
          <p:nvPr/>
        </p:nvSpPr>
        <p:spPr>
          <a:xfrm>
            <a:off x="249194" y="6318210"/>
            <a:ext cx="8534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https://documents.epfl.ch/users/l/le/lenstra/public/papers/cryptolog_126.pdf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1473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474" y="365126"/>
            <a:ext cx="810287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Initial vision for applications of ZK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Example</a:t>
                </a:r>
                <a:r>
                  <a:rPr lang="en-US" dirty="0"/>
                  <a:t>:</a:t>
                </a:r>
              </a:p>
              <a:p>
                <a:pPr>
                  <a:buNone/>
                </a:pPr>
                <a:r>
                  <a:rPr lang="en-US" dirty="0"/>
                  <a:t>Alice has a document (signed by some public authority) saying:</a:t>
                </a:r>
              </a:p>
              <a:p>
                <a:pPr algn="ctr">
                  <a:buNone/>
                </a:pPr>
                <a:r>
                  <a:rPr lang="en-US" dirty="0"/>
                  <a:t>“Alice was born on </a:t>
                </a:r>
                <a:r>
                  <a:rPr lang="en-US" b="1" dirty="0">
                    <a:solidFill>
                      <a:srgbClr val="0070C0"/>
                    </a:solidFill>
                  </a:rPr>
                  <a:t>DD-MM-YYYY</a:t>
                </a:r>
                <a:r>
                  <a:rPr lang="en-US" dirty="0"/>
                  <a:t>”.</a:t>
                </a:r>
              </a:p>
              <a:p>
                <a:pPr>
                  <a:buNone/>
                </a:pPr>
                <a:r>
                  <a:rPr lang="en-US" dirty="0"/>
                  <a:t>She can now prove in zero-knowledge that </a:t>
                </a:r>
              </a:p>
              <a:p>
                <a:pPr algn="ctr">
                  <a:buNone/>
                </a:pPr>
                <a:r>
                  <a:rPr lang="en-US" dirty="0"/>
                  <a:t>she is at least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𝟏𝟖</m:t>
                    </m:r>
                  </m:oMath>
                </a14:m>
                <a:r>
                  <a:rPr lang="en-US" dirty="0"/>
                  <a:t> years old (without revealing her exact age) </a:t>
                </a:r>
              </a:p>
              <a:p>
                <a:pPr algn="r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Not very convincing for practitioners </a:t>
                </a:r>
                <a:r>
                  <a:rPr lang="en-US" dirty="0"/>
                  <a:t>(“we can do it more efficiently with trusted hardware”)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2381" r="-2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AB606-322A-CF00-8B49-D42F59DFC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natural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702CFF-5068-D1A6-F29A-F58F4D91D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Proving that your program “behaves well” without revealing the details.</a:t>
            </a:r>
          </a:p>
          <a:p>
            <a:pPr marL="0" indent="0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dirty="0"/>
              <a:t>(no need for external auditor)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Also </a:t>
            </a:r>
            <a:r>
              <a:rPr lang="en-US" b="1" dirty="0">
                <a:solidFill>
                  <a:srgbClr val="FF0000"/>
                </a:solidFill>
              </a:rPr>
              <a:t>remained mostly theoretical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6783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444C1-B00A-6E85-F765-730F9F474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381" y="0"/>
            <a:ext cx="8356324" cy="1325563"/>
          </a:xfrm>
        </p:spPr>
        <p:txBody>
          <a:bodyPr/>
          <a:lstStyle/>
          <a:p>
            <a:r>
              <a:rPr lang="en-US" dirty="0"/>
              <a:t>Applications within cryptography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EB0DF-738B-E87F-69AC-B79618D04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381" y="2257977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>
                <a:solidFill>
                  <a:srgbClr val="FF0000"/>
                </a:solidFill>
              </a:rPr>
              <a:t>theoretical application</a:t>
            </a:r>
            <a:r>
              <a:rPr lang="en-US" dirty="0"/>
              <a:t>:</a:t>
            </a:r>
          </a:p>
          <a:p>
            <a:r>
              <a:rPr lang="en-US" dirty="0"/>
              <a:t>designing </a:t>
            </a:r>
            <a:r>
              <a:rPr lang="en-US" b="1" dirty="0">
                <a:solidFill>
                  <a:srgbClr val="0070C0"/>
                </a:solidFill>
              </a:rPr>
              <a:t>CCA-secure encryption </a:t>
            </a:r>
            <a:r>
              <a:rPr lang="en-US" dirty="0"/>
              <a:t>(use NIZK to prove the “knowledge of a ciphertext”)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A more </a:t>
            </a:r>
            <a:r>
              <a:rPr lang="en-US" b="1" dirty="0">
                <a:solidFill>
                  <a:srgbClr val="00B050"/>
                </a:solidFill>
              </a:rPr>
              <a:t>practical</a:t>
            </a:r>
            <a:r>
              <a:rPr lang="en-US" dirty="0"/>
              <a:t> one:</a:t>
            </a:r>
          </a:p>
          <a:p>
            <a:r>
              <a:rPr lang="en-US" dirty="0"/>
              <a:t>converting </a:t>
            </a:r>
            <a:r>
              <a:rPr lang="en-US" b="1" dirty="0">
                <a:solidFill>
                  <a:srgbClr val="7030A0"/>
                </a:solidFill>
              </a:rPr>
              <a:t>passively-secure</a:t>
            </a:r>
            <a:r>
              <a:rPr lang="en-US" dirty="0"/>
              <a:t> </a:t>
            </a:r>
            <a:r>
              <a:rPr lang="en-US" b="1" dirty="0"/>
              <a:t>to </a:t>
            </a:r>
            <a:r>
              <a:rPr lang="en-US" b="1" dirty="0">
                <a:solidFill>
                  <a:srgbClr val="7030A0"/>
                </a:solidFill>
              </a:rPr>
              <a:t>actively-secure MPCs</a:t>
            </a:r>
            <a:r>
              <a:rPr lang="en-US" b="1" dirty="0"/>
              <a:t> </a:t>
            </a:r>
            <a:r>
              <a:rPr lang="en-US" dirty="0"/>
              <a:t>(see next lecture)</a:t>
            </a:r>
          </a:p>
        </p:txBody>
      </p:sp>
    </p:spTree>
    <p:extLst>
      <p:ext uri="{BB962C8B-B14F-4D97-AF65-F5344CB8AC3E}">
        <p14:creationId xmlns:p14="http://schemas.microsoft.com/office/powerpoint/2010/main" val="81645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3F61-ACBE-DAF4-FBFD-67B777C55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 changed with this</a:t>
            </a:r>
          </a:p>
        </p:txBody>
      </p:sp>
      <p:pic>
        <p:nvPicPr>
          <p:cNvPr id="1026" name="Picture 2" descr="What is Blockchain? The Most Disruptive Tech in Decades">
            <a:extLst>
              <a:ext uri="{FF2B5EF4-FFF2-40B4-BE49-F238E27FC236}">
                <a16:creationId xmlns:a16="http://schemas.microsoft.com/office/drawing/2014/main" id="{B00E1010-A930-906B-8699-D9BF73F89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" y="2072516"/>
            <a:ext cx="7286625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778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31CEC-637F-7D9F-9E89-B8772A21F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054" y="158105"/>
            <a:ext cx="8674375" cy="1325563"/>
          </a:xfrm>
        </p:spPr>
        <p:txBody>
          <a:bodyPr/>
          <a:lstStyle/>
          <a:p>
            <a:r>
              <a:rPr lang="en-US" dirty="0"/>
              <a:t>A very popular tool in this space: ZK-SNARKS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FE4EC-D217-62B2-0067-7E0194B4DA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589" y="2432644"/>
            <a:ext cx="7886700" cy="8790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7030A0"/>
                </a:solidFill>
              </a:rPr>
              <a:t>Zero-Knowledge</a:t>
            </a:r>
            <a:r>
              <a:rPr lang="en-US" b="1" dirty="0"/>
              <a:t> </a:t>
            </a:r>
            <a:r>
              <a:rPr lang="en-US" b="1" dirty="0">
                <a:solidFill>
                  <a:srgbClr val="FF0000"/>
                </a:solidFill>
              </a:rPr>
              <a:t>Succinct</a:t>
            </a:r>
            <a:r>
              <a:rPr lang="en-US" b="1" dirty="0"/>
              <a:t> Non-Interactive </a:t>
            </a:r>
            <a:r>
              <a:rPr lang="en-US" b="1" dirty="0">
                <a:solidFill>
                  <a:srgbClr val="00B050"/>
                </a:solidFill>
              </a:rPr>
              <a:t>Argument</a:t>
            </a:r>
            <a:r>
              <a:rPr lang="en-US" b="1" dirty="0"/>
              <a:t> of Knowledge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1079CC2-DFC5-5A63-5AF3-4731E8DF7D94}"/>
              </a:ext>
            </a:extLst>
          </p:cNvPr>
          <p:cNvSpPr/>
          <p:nvPr/>
        </p:nvSpPr>
        <p:spPr>
          <a:xfrm>
            <a:off x="4406321" y="1622266"/>
            <a:ext cx="3274142" cy="418255"/>
          </a:xfrm>
          <a:prstGeom prst="wedgeRectCallout">
            <a:avLst>
              <a:gd name="adj1" fmla="val -28669"/>
              <a:gd name="adj2" fmla="val 12944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short proofs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E5AB9F-E215-BE15-D7E2-C9F8B7671D90}"/>
              </a:ext>
            </a:extLst>
          </p:cNvPr>
          <p:cNvSpPr txBox="1"/>
          <p:nvPr/>
        </p:nvSpPr>
        <p:spPr>
          <a:xfrm>
            <a:off x="373935" y="4425356"/>
            <a:ext cx="60864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Eli Ben-</a:t>
            </a:r>
            <a:r>
              <a:rPr lang="en-US" dirty="0" err="1"/>
              <a:t>Sasson</a:t>
            </a:r>
            <a:r>
              <a:rPr lang="en-US" dirty="0"/>
              <a:t>, et al. </a:t>
            </a:r>
            <a:r>
              <a:rPr lang="en-US" b="1" dirty="0"/>
              <a:t>SNARKs for C: Verifying Program Executions Succinctly and in Zero Knowledge</a:t>
            </a:r>
          </a:p>
          <a:p>
            <a:endParaRPr lang="en-US" b="1" dirty="0"/>
          </a:p>
          <a:p>
            <a:r>
              <a:rPr lang="en-US" dirty="0"/>
              <a:t>Survey: </a:t>
            </a:r>
            <a:r>
              <a:rPr lang="en-US" dirty="0">
                <a:hlinkClick r:id="rId2"/>
              </a:rPr>
              <a:t>https://www.di.ens.fr/~nitulesc/files/Survey-SNARKs.pdf</a:t>
            </a:r>
            <a:r>
              <a:rPr lang="en-US" dirty="0"/>
              <a:t>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CA2C3FA-7F4A-FFB4-E87A-563C46245B89}"/>
              </a:ext>
            </a:extLst>
          </p:cNvPr>
          <p:cNvSpPr/>
          <p:nvPr/>
        </p:nvSpPr>
        <p:spPr>
          <a:xfrm>
            <a:off x="1655736" y="3385437"/>
            <a:ext cx="4513989" cy="766357"/>
          </a:xfrm>
          <a:prstGeom prst="wedgeRectCallout">
            <a:avLst>
              <a:gd name="adj1" fmla="val -21325"/>
              <a:gd name="adj2" fmla="val -6560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secure only against </a:t>
            </a:r>
            <a:r>
              <a:rPr lang="en-US" sz="2000" b="1" dirty="0"/>
              <a:t>computationally bounded provers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6CBA977-9EEA-873D-EDDA-ADA53C2C919B}"/>
              </a:ext>
            </a:extLst>
          </p:cNvPr>
          <p:cNvSpPr/>
          <p:nvPr/>
        </p:nvSpPr>
        <p:spPr>
          <a:xfrm>
            <a:off x="638589" y="1514096"/>
            <a:ext cx="3274142" cy="760176"/>
          </a:xfrm>
          <a:prstGeom prst="wedgeRectCallout">
            <a:avLst>
              <a:gd name="adj1" fmla="val -19932"/>
              <a:gd name="adj2" fmla="val 7161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for some applications ZK is not needed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17777A2-02C4-D49A-E998-F403D7ED85DA}"/>
              </a:ext>
            </a:extLst>
          </p:cNvPr>
          <p:cNvSpPr/>
          <p:nvPr/>
        </p:nvSpPr>
        <p:spPr>
          <a:xfrm>
            <a:off x="6408863" y="3768615"/>
            <a:ext cx="2543200" cy="1817328"/>
          </a:xfrm>
          <a:prstGeom prst="wedgeRectCallout">
            <a:avLst>
              <a:gd name="adj1" fmla="val -100207"/>
              <a:gd name="adj2" fmla="val 931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verification time measured in </a:t>
            </a:r>
            <a:r>
              <a:rPr lang="en-US" sz="2000" b="1" dirty="0">
                <a:solidFill>
                  <a:srgbClr val="FF0000"/>
                </a:solidFill>
              </a:rPr>
              <a:t>milliseconds</a:t>
            </a:r>
            <a:r>
              <a:rPr lang="en-US" sz="2000" dirty="0"/>
              <a:t>, proof fits on a </a:t>
            </a:r>
            <a:r>
              <a:rPr lang="en-US" sz="2000" b="1" dirty="0">
                <a:solidFill>
                  <a:srgbClr val="FF0000"/>
                </a:solidFill>
              </a:rPr>
              <a:t>QR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7FCBB8-4827-A6EB-9FF4-5FEA4FBFA06E}"/>
              </a:ext>
            </a:extLst>
          </p:cNvPr>
          <p:cNvSpPr txBox="1"/>
          <p:nvPr/>
        </p:nvSpPr>
        <p:spPr>
          <a:xfrm>
            <a:off x="373935" y="6053564"/>
            <a:ext cx="8357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One problem with initial SNARKs: required “</a:t>
            </a:r>
            <a:r>
              <a:rPr lang="en-US" b="1" dirty="0"/>
              <a:t>trusted setup</a:t>
            </a:r>
            <a:r>
              <a:rPr lang="en-US" dirty="0"/>
              <a:t>” (“</a:t>
            </a:r>
            <a:r>
              <a:rPr lang="en-US" b="1" dirty="0"/>
              <a:t>toxic waste</a:t>
            </a:r>
            <a:r>
              <a:rPr lang="en-US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101464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5" grpId="0" animBg="1"/>
      <p:bldP spid="10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9AD79-0F26-0E43-5EB0-205F1525C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90" y="-47348"/>
            <a:ext cx="7886700" cy="1325563"/>
          </a:xfrm>
        </p:spPr>
        <p:txBody>
          <a:bodyPr/>
          <a:lstStyle/>
          <a:p>
            <a:r>
              <a:rPr lang="en-US" dirty="0"/>
              <a:t>The first spectacular application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94B53E1-3440-C871-2FED-C20215FD8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230" y="1143472"/>
            <a:ext cx="4326836" cy="149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B08657-AA14-A208-C642-C9501B56804A}"/>
              </a:ext>
            </a:extLst>
          </p:cNvPr>
          <p:cNvSpPr txBox="1"/>
          <p:nvPr/>
        </p:nvSpPr>
        <p:spPr>
          <a:xfrm>
            <a:off x="295690" y="2741400"/>
            <a:ext cx="85932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“</a:t>
            </a:r>
            <a:r>
              <a:rPr lang="en-US" sz="2400" b="1" dirty="0">
                <a:solidFill>
                  <a:srgbClr val="FF0000"/>
                </a:solidFill>
              </a:rPr>
              <a:t>Privacy-protecting digital currency</a:t>
            </a:r>
            <a:r>
              <a:rPr lang="en-US" sz="2400" dirty="0"/>
              <a:t>”</a:t>
            </a:r>
          </a:p>
          <a:p>
            <a:endParaRPr lang="en-US" sz="2000" dirty="0"/>
          </a:p>
          <a:p>
            <a:r>
              <a:rPr lang="en-US" sz="2000" dirty="0"/>
              <a:t>“</a:t>
            </a:r>
            <a:r>
              <a:rPr lang="en-US" sz="2000" b="1" dirty="0">
                <a:solidFill>
                  <a:srgbClr val="0070C0"/>
                </a:solidFill>
              </a:rPr>
              <a:t>Trusted setup</a:t>
            </a:r>
            <a:r>
              <a:rPr lang="en-US" sz="2000" dirty="0"/>
              <a:t>” was done using </a:t>
            </a:r>
            <a:r>
              <a:rPr lang="en-US" sz="2000" b="1" dirty="0"/>
              <a:t>MPCs</a:t>
            </a:r>
            <a:r>
              <a:rPr lang="en-US" sz="2000" dirty="0"/>
              <a:t> (see next lecture) in a “</a:t>
            </a:r>
            <a:r>
              <a:rPr lang="en-US" sz="2000" b="1" dirty="0"/>
              <a:t>Parameter Generation Ceremony</a:t>
            </a:r>
            <a:r>
              <a:rPr lang="en-US" sz="2000" dirty="0"/>
              <a:t>”</a:t>
            </a:r>
          </a:p>
          <a:p>
            <a:r>
              <a:rPr lang="en-US" sz="200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D39B28-91ED-EF3A-87AC-7714D0F8E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4965" y="4343984"/>
            <a:ext cx="3851413" cy="222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049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E6731-53FB-588C-10D3-FA6D4F4AB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44" y="211069"/>
            <a:ext cx="8512865" cy="1090957"/>
          </a:xfrm>
        </p:spPr>
        <p:txBody>
          <a:bodyPr/>
          <a:lstStyle/>
          <a:p>
            <a:r>
              <a:rPr lang="en-US" dirty="0"/>
              <a:t>Several blockchain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2869C-F238-2954-7956-F8128C362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210589" cy="1846884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Blockchain 2.0 </a:t>
            </a:r>
            <a:r>
              <a:rPr lang="en-US" dirty="0"/>
              <a:t>– a large </a:t>
            </a:r>
            <a:r>
              <a:rPr lang="en-US" b="1" dirty="0"/>
              <a:t>computing platform </a:t>
            </a:r>
            <a:r>
              <a:rPr lang="en-US" dirty="0"/>
              <a:t>maintained in a </a:t>
            </a:r>
            <a:r>
              <a:rPr lang="en-US" b="1" dirty="0">
                <a:solidFill>
                  <a:srgbClr val="00B050"/>
                </a:solidFill>
              </a:rPr>
              <a:t>distributed way </a:t>
            </a:r>
            <a:r>
              <a:rPr lang="en-US" dirty="0"/>
              <a:t>via a “</a:t>
            </a:r>
            <a:r>
              <a:rPr lang="en-US" b="1" dirty="0">
                <a:solidFill>
                  <a:srgbClr val="0070C0"/>
                </a:solidFill>
              </a:rPr>
              <a:t>consensus algorithm</a:t>
            </a:r>
            <a:r>
              <a:rPr lang="en-US" dirty="0"/>
              <a:t>”.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19F2E13C-02D4-DD3F-F515-B6952600A66B}"/>
              </a:ext>
            </a:extLst>
          </p:cNvPr>
          <p:cNvSpPr/>
          <p:nvPr/>
        </p:nvSpPr>
        <p:spPr>
          <a:xfrm>
            <a:off x="5943600" y="2052430"/>
            <a:ext cx="2753139" cy="1699591"/>
          </a:xfrm>
          <a:prstGeom prst="wedgeRectCallout">
            <a:avLst>
              <a:gd name="adj1" fmla="val -67253"/>
              <a:gd name="adj2" fmla="val 1199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executing programs is </a:t>
            </a:r>
            <a:r>
              <a:rPr lang="en-US" sz="2400" b="1" dirty="0">
                <a:solidFill>
                  <a:srgbClr val="FF0000"/>
                </a:solidFill>
              </a:rPr>
              <a:t>slow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rgbClr val="0070C0"/>
                </a:solidFill>
              </a:rPr>
              <a:t>expensive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7B8CA-013E-92C1-9567-F6A8B49480DB}"/>
              </a:ext>
            </a:extLst>
          </p:cNvPr>
          <p:cNvSpPr txBox="1"/>
          <p:nvPr/>
        </p:nvSpPr>
        <p:spPr>
          <a:xfrm>
            <a:off x="1262269" y="4770640"/>
            <a:ext cx="6728791" cy="9541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2800" b="1" dirty="0"/>
              <a:t>SNARKs allow to execute code privately and succinctly prove correctness! </a:t>
            </a:r>
          </a:p>
        </p:txBody>
      </p:sp>
    </p:spTree>
    <p:extLst>
      <p:ext uri="{BB962C8B-B14F-4D97-AF65-F5344CB8AC3E}">
        <p14:creationId xmlns:p14="http://schemas.microsoft.com/office/powerpoint/2010/main" val="206975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A2F80-383E-9166-52A2-F2E5C4ADD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27" y="114976"/>
            <a:ext cx="8161289" cy="775762"/>
          </a:xfrm>
        </p:spPr>
        <p:txBody>
          <a:bodyPr/>
          <a:lstStyle/>
          <a:p>
            <a:r>
              <a:rPr lang="en-US" dirty="0"/>
              <a:t>An obvious observation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77BC64-BC8F-9DE5-257B-423F2FA117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7587" y="966182"/>
                <a:ext cx="7886700" cy="900746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𝐍𝐏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US" sz="32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𝐈𝐏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sz="3200" dirty="0"/>
                  <a:t>(the prover just sends the witness)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777BC64-BC8F-9DE5-257B-423F2FA117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7587" y="966182"/>
                <a:ext cx="7886700" cy="900746"/>
              </a:xfrm>
              <a:blipFill>
                <a:blip r:embed="rId2"/>
                <a:stretch>
                  <a:fillRect b="-43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D74BA4D2-6617-702A-1F55-4609ACE42046}"/>
              </a:ext>
            </a:extLst>
          </p:cNvPr>
          <p:cNvSpPr/>
          <p:nvPr/>
        </p:nvSpPr>
        <p:spPr>
          <a:xfrm>
            <a:off x="1722154" y="2964684"/>
            <a:ext cx="1416803" cy="137392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P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521A372F-B18E-B8CC-6DDF-7E3D8F32209F}"/>
              </a:ext>
            </a:extLst>
          </p:cNvPr>
          <p:cNvSpPr/>
          <p:nvPr/>
        </p:nvSpPr>
        <p:spPr>
          <a:xfrm>
            <a:off x="1426334" y="2535294"/>
            <a:ext cx="3840983" cy="2136789"/>
          </a:xfrm>
          <a:prstGeom prst="flowChartConnector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2A1CFC-38F2-65BE-AD34-7AF17BCD13B8}"/>
              </a:ext>
            </a:extLst>
          </p:cNvPr>
          <p:cNvSpPr txBox="1"/>
          <p:nvPr/>
        </p:nvSpPr>
        <p:spPr>
          <a:xfrm flipH="1">
            <a:off x="3764113" y="3225482"/>
            <a:ext cx="718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NP</a:t>
            </a: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B5C730C7-02D9-6DA2-70AE-139861A9E4D8}"/>
              </a:ext>
            </a:extLst>
          </p:cNvPr>
          <p:cNvSpPr/>
          <p:nvPr/>
        </p:nvSpPr>
        <p:spPr>
          <a:xfrm>
            <a:off x="321169" y="2349367"/>
            <a:ext cx="8571448" cy="2508641"/>
          </a:xfrm>
          <a:prstGeom prst="flowChartConnector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7F1168-07B4-B9AA-EC18-814EB1B39419}"/>
              </a:ext>
            </a:extLst>
          </p:cNvPr>
          <p:cNvSpPr txBox="1"/>
          <p:nvPr/>
        </p:nvSpPr>
        <p:spPr>
          <a:xfrm>
            <a:off x="5613179" y="2845326"/>
            <a:ext cx="1032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1E48BE-E934-474F-5E74-5E3503C10990}"/>
              </a:ext>
            </a:extLst>
          </p:cNvPr>
          <p:cNvSpPr txBox="1"/>
          <p:nvPr/>
        </p:nvSpPr>
        <p:spPr>
          <a:xfrm flipH="1">
            <a:off x="304082" y="5291790"/>
            <a:ext cx="8605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will now show that (probably) </a:t>
            </a:r>
            <a:r>
              <a:rPr lang="en-US" sz="2400" b="1" dirty="0">
                <a:solidFill>
                  <a:srgbClr val="0070C0"/>
                </a:solidFill>
              </a:rPr>
              <a:t>NP</a:t>
            </a:r>
            <a:r>
              <a:rPr lang="en-US" sz="2400" b="1" dirty="0"/>
              <a:t> </a:t>
            </a:r>
            <a:r>
              <a:rPr lang="en-US" sz="2400" dirty="0"/>
              <a:t>is a proper subset of </a:t>
            </a:r>
            <a:r>
              <a:rPr lang="en-US" sz="2400" b="1" dirty="0"/>
              <a:t>IP</a:t>
            </a:r>
            <a:r>
              <a:rPr lang="en-US" sz="2400" dirty="0"/>
              <a:t>.</a:t>
            </a:r>
          </a:p>
          <a:p>
            <a:r>
              <a:rPr lang="en-US" sz="2400" dirty="0"/>
              <a:t>This will be done by showing an interactive protocol for a </a:t>
            </a:r>
            <a:r>
              <a:rPr lang="en-US" sz="2400" b="1" dirty="0"/>
              <a:t>language </a:t>
            </a:r>
            <a:r>
              <a:rPr lang="en-US" sz="2400" b="1" dirty="0">
                <a:solidFill>
                  <a:srgbClr val="FF0000"/>
                </a:solidFill>
              </a:rPr>
              <a:t>not</a:t>
            </a:r>
            <a:r>
              <a:rPr lang="en-US" sz="2400" b="1" dirty="0"/>
              <a:t> known to be in NP</a:t>
            </a:r>
            <a:r>
              <a:rPr lang="en-US" sz="2400" dirty="0"/>
              <a:t>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C8E167-BD43-C378-78E2-EEE8325CF7A4}"/>
              </a:ext>
            </a:extLst>
          </p:cNvPr>
          <p:cNvSpPr txBox="1"/>
          <p:nvPr/>
        </p:nvSpPr>
        <p:spPr>
          <a:xfrm>
            <a:off x="5587076" y="3524613"/>
            <a:ext cx="2318982" cy="70788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000" b="1" dirty="0"/>
              <a:t>graph</a:t>
            </a:r>
            <a:br>
              <a:rPr lang="en-US" sz="2000" b="1" dirty="0"/>
            </a:br>
            <a:r>
              <a:rPr lang="en-US" sz="2000" b="1" dirty="0">
                <a:solidFill>
                  <a:srgbClr val="FF0000"/>
                </a:solidFill>
              </a:rPr>
              <a:t>non</a:t>
            </a:r>
            <a:r>
              <a:rPr lang="en-US" sz="2000" b="1" dirty="0"/>
              <a:t>-isomorphism</a:t>
            </a:r>
          </a:p>
        </p:txBody>
      </p:sp>
    </p:spTree>
    <p:extLst>
      <p:ext uri="{BB962C8B-B14F-4D97-AF65-F5344CB8AC3E}">
        <p14:creationId xmlns:p14="http://schemas.microsoft.com/office/powerpoint/2010/main" val="2785538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2" grpId="0" animBg="1"/>
      <p:bldP spid="14" grpId="0"/>
      <p:bldP spid="16" grpId="0" animBg="1"/>
      <p:bldP spid="17" grpId="0"/>
      <p:bldP spid="20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3006C-4AA8-E2D1-30FA-B82C33B08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slide from a talk by </a:t>
            </a:r>
            <a:r>
              <a:rPr lang="en-US" b="1" dirty="0"/>
              <a:t>Eli Ben-</a:t>
            </a:r>
            <a:r>
              <a:rPr lang="en-US" b="1" dirty="0" err="1"/>
              <a:t>Sasson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Starkware</a:t>
            </a:r>
            <a:r>
              <a:rPr lang="en-US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EFCB7-1945-B85A-B07F-0C689D6EB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984503"/>
            <a:ext cx="8146170" cy="45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47973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B3D81-A164-FB38-5E46-94F55FF0B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Philosophy?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77D10C-E3B0-9053-E0EA-A15B06B18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247" y="1917102"/>
            <a:ext cx="3688011" cy="426891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E165D14-B20F-1755-E0AC-EDFA96EE1607}"/>
              </a:ext>
            </a:extLst>
          </p:cNvPr>
          <p:cNvSpPr txBox="1"/>
          <p:nvPr/>
        </p:nvSpPr>
        <p:spPr>
          <a:xfrm>
            <a:off x="5441675" y="2912164"/>
            <a:ext cx="269350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is nothing more practical than a good theory</a:t>
            </a:r>
            <a:r>
              <a:rPr lang="pl-PL" sz="3200" dirty="0"/>
              <a:t>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814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5750" y="5429250"/>
            <a:ext cx="8429625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cs typeface="Arial"/>
              </a:rPr>
              <a:t>©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cs typeface="+mn-cs"/>
              </a:rPr>
              <a:t>202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</a:rPr>
              <a:t>2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cs typeface="+mn-cs"/>
              </a:rPr>
              <a:t> by Stefan Dziembowski. Permission to make digital or hard copies of part or all of this material is currently granted without fee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cs typeface="+mn-cs"/>
              </a:rPr>
              <a:t>provided that copies are made only for personal or classroom use, are not distributed for profit or commercial advantage, and that new copies bear this notice and the full citation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cs typeface="+mn-cs"/>
              </a:rPr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75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3429000"/>
            <a:ext cx="9144000" cy="34290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indent="346075">
              <a:buNone/>
            </a:pPr>
            <a:endParaRPr lang="en-US" b="1" u="sng" dirty="0">
              <a:solidFill>
                <a:srgbClr val="0070C0"/>
              </a:solidFill>
            </a:endParaRPr>
          </a:p>
          <a:p>
            <a:pPr indent="346075">
              <a:buNone/>
            </a:pPr>
            <a:r>
              <a:rPr lang="en-US" sz="2000" b="1" u="sng" dirty="0">
                <a:solidFill>
                  <a:srgbClr val="0070C0"/>
                </a:solidFill>
              </a:rPr>
              <a:t>Example</a:t>
            </a:r>
            <a:endParaRPr lang="en-US" sz="20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41" y="23322"/>
            <a:ext cx="8229600" cy="796908"/>
          </a:xfrm>
        </p:spPr>
        <p:txBody>
          <a:bodyPr/>
          <a:lstStyle/>
          <a:p>
            <a:r>
              <a:rPr lang="en-US" dirty="0"/>
              <a:t>Graph isomorphism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71441" y="949169"/>
                <a:ext cx="8783737" cy="2363806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buNone/>
                </a:pPr>
                <a:r>
                  <a:rPr lang="en-US" dirty="0"/>
                  <a:t>A </a:t>
                </a:r>
                <a:r>
                  <a:rPr lang="en-US" b="1" dirty="0">
                    <a:solidFill>
                      <a:srgbClr val="0070C0"/>
                    </a:solidFill>
                  </a:rPr>
                  <a:t>graph</a:t>
                </a:r>
                <a:r>
                  <a:rPr lang="en-US" dirty="0"/>
                  <a:t> is a pair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binary symmetric relation 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pPr>
                  <a:buNone/>
                </a:pPr>
                <a:r>
                  <a:rPr lang="en-US" dirty="0"/>
                  <a:t>A </a:t>
                </a:r>
                <a:r>
                  <a:rPr lang="en-US" b="1" dirty="0">
                    <a:solidFill>
                      <a:srgbClr val="0070C0"/>
                    </a:solidFill>
                  </a:rPr>
                  <a:t>graph isomorphism between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and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bijection: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l-GR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:  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>
                  <a:buNone/>
                </a:pPr>
                <a:r>
                  <a:rPr lang="en-US" dirty="0"/>
                  <a:t>such that 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iff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𝝋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𝝋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  <m:sub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Graphs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 are </a:t>
                </a:r>
                <a:r>
                  <a:rPr lang="en-US" b="1" dirty="0">
                    <a:solidFill>
                      <a:srgbClr val="0070C0"/>
                    </a:solidFill>
                  </a:rPr>
                  <a:t>isomorphic</a:t>
                </a:r>
                <a:r>
                  <a:rPr lang="en-US" b="1" dirty="0"/>
                  <a:t> </a:t>
                </a:r>
                <a:r>
                  <a:rPr lang="en-US" dirty="0"/>
                  <a:t>if there exists an isomorphism between them.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1441" y="949169"/>
                <a:ext cx="8783737" cy="2363806"/>
              </a:xfrm>
              <a:blipFill>
                <a:blip r:embed="rId3"/>
                <a:stretch>
                  <a:fillRect l="-694" t="-5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145" name="Picture 1" descr="http://upload.wikimedia.org/wikipedia/commons/thumb/9/9a/Graph_isomorphism_a.svg/100px-Graph_isomorphism_a.svg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7290" y="4400571"/>
            <a:ext cx="952500" cy="2028825"/>
          </a:xfrm>
          <a:prstGeom prst="rect">
            <a:avLst/>
          </a:prstGeom>
          <a:noFill/>
        </p:spPr>
      </p:pic>
      <p:pic>
        <p:nvPicPr>
          <p:cNvPr id="6146" name="Picture 2" descr="http://upload.wikimedia.org/wikipedia/commons/thumb/8/84/Graph_isomorphism_b.svg/210px-Graph_isomorphism_b.svg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86116" y="4400571"/>
            <a:ext cx="2000250" cy="200025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128930" y="3500815"/>
                <a:ext cx="1857388" cy="31700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sz="2000" dirty="0"/>
                  <a:t>isomorphism:</a:t>
                </a:r>
              </a:p>
              <a:p>
                <a:endParaRPr lang="pt-BR" sz="2000" b="1" dirty="0">
                  <a:solidFill>
                    <a:srgbClr val="C00000"/>
                  </a:solidFill>
                </a:endParaRPr>
              </a:p>
              <a:p>
                <a:pPr marL="230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sz="2000" b="1" dirty="0">
                  <a:solidFill>
                    <a:srgbClr val="FF0000"/>
                  </a:solidFill>
                </a:endParaRPr>
              </a:p>
              <a:p>
                <a:pPr marL="230188"/>
                <a:r>
                  <a:rPr lang="pt-BR" sz="2000" b="1" i="1" dirty="0">
                    <a:solidFill>
                      <a:srgbClr val="FF0000"/>
                    </a:solidFill>
                  </a:rPr>
                  <a:t>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0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pt-B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endParaRPr lang="pt-BR" sz="2000" b="1" dirty="0">
                  <a:solidFill>
                    <a:srgbClr val="FF0000"/>
                  </a:solidFill>
                </a:endParaRPr>
              </a:p>
              <a:p>
                <a:pPr marL="230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pt-BR" sz="2000" b="1" dirty="0">
                  <a:solidFill>
                    <a:srgbClr val="FF0000"/>
                  </a:solidFill>
                </a:endParaRPr>
              </a:p>
              <a:p>
                <a:pPr marL="230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𝒅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pt-BR" sz="2000" b="1" dirty="0">
                  <a:solidFill>
                    <a:srgbClr val="FF0000"/>
                  </a:solidFill>
                </a:endParaRPr>
              </a:p>
              <a:p>
                <a:pPr marL="230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pt-BR" sz="2000" b="1" dirty="0">
                  <a:solidFill>
                    <a:srgbClr val="FF0000"/>
                  </a:solidFill>
                </a:endParaRPr>
              </a:p>
              <a:p>
                <a:pPr marL="230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pt-BR" sz="2000" b="1" dirty="0">
                  <a:solidFill>
                    <a:srgbClr val="FF0000"/>
                  </a:solidFill>
                </a:endParaRPr>
              </a:p>
              <a:p>
                <a:pPr marL="230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pt-BR" sz="2000" b="1" dirty="0">
                  <a:solidFill>
                    <a:srgbClr val="FF0000"/>
                  </a:solidFill>
                </a:endParaRPr>
              </a:p>
              <a:p>
                <a:pPr marL="230188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B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pt-BR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930" y="3500815"/>
                <a:ext cx="1857388" cy="3170099"/>
              </a:xfrm>
              <a:prstGeom prst="rect">
                <a:avLst/>
              </a:prstGeom>
              <a:blipFill>
                <a:blip r:embed="rId6"/>
                <a:stretch>
                  <a:fillRect l="-3279" t="-962"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715272" y="6550223"/>
            <a:ext cx="11448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latin typeface="Arial"/>
                <a:cs typeface="Arial"/>
              </a:rPr>
              <a:t>© Wikipedia</a:t>
            </a:r>
            <a:endParaRPr lang="en-US" sz="1400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1283F106-FA08-4714-2CC8-BCE7A44FBD0E}"/>
                  </a:ext>
                </a:extLst>
              </p:cNvPr>
              <p:cNvSpPr/>
              <p:nvPr/>
            </p:nvSpPr>
            <p:spPr>
              <a:xfrm>
                <a:off x="2170091" y="3221471"/>
                <a:ext cx="2717442" cy="526110"/>
              </a:xfrm>
              <a:prstGeom prst="wedgeRectCallout">
                <a:avLst>
                  <a:gd name="adj1" fmla="val -21307"/>
                  <a:gd name="adj2" fmla="val -978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denoted: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≅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1283F106-FA08-4714-2CC8-BCE7A44FB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091" y="3221471"/>
                <a:ext cx="2717442" cy="526110"/>
              </a:xfrm>
              <a:prstGeom prst="wedgeRectCallout">
                <a:avLst>
                  <a:gd name="adj1" fmla="val -21307"/>
                  <a:gd name="adj2" fmla="val -97840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745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4240173"/>
                <a:ext cx="9144000" cy="278842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548640" rtlCol="0" anchor="ctr"/>
              <a:lstStyle/>
              <a:p>
                <a:pPr>
                  <a:buNone/>
                </a:pPr>
                <a:r>
                  <a:rPr lang="en-US" sz="2800" dirty="0"/>
                  <a:t>No </a:t>
                </a:r>
                <a:r>
                  <a:rPr lang="en-US" sz="2800" b="1" dirty="0"/>
                  <a:t>poly-time algorithm </a:t>
                </a:r>
                <a:r>
                  <a:rPr lang="en-US" sz="2800" dirty="0"/>
                  <a:t>for the graph isomorphism problem is known.</a:t>
                </a:r>
              </a:p>
              <a:p>
                <a:pPr>
                  <a:buNone/>
                </a:pPr>
                <a:r>
                  <a:rPr lang="en-US" sz="2800" b="1" dirty="0"/>
                  <a:t>On the other hand</a:t>
                </a:r>
                <a:r>
                  <a:rPr lang="en-US" sz="2800" dirty="0"/>
                  <a:t>: graph isomorphism is in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NP</a:t>
                </a:r>
                <a:r>
                  <a:rPr lang="en-US" sz="2800" dirty="0"/>
                  <a:t> (the isomorphism </a:t>
                </a:r>
                <a14:m>
                  <m:oMath xmlns:m="http://schemas.openxmlformats.org/officeDocument/2006/math">
                    <m:r>
                      <a:rPr lang="el-GR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n-US" sz="2800" dirty="0"/>
                  <a:t> is the witness).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240173"/>
                <a:ext cx="9144000" cy="27884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250" y="13478"/>
            <a:ext cx="7886700" cy="1325563"/>
          </a:xfrm>
        </p:spPr>
        <p:txBody>
          <a:bodyPr/>
          <a:lstStyle/>
          <a:p>
            <a:r>
              <a:rPr lang="en-US" dirty="0"/>
              <a:t>Hardness of graph isomorphism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4693" y="1137649"/>
                <a:ext cx="7886700" cy="28937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Without loss of generality, we will consider only isomorphism between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:r>
                  <a:rPr lang="en-US" dirty="0"/>
                  <a:t>where</a:t>
                </a:r>
                <a:r>
                  <a:rPr lang="en-US" b="1" dirty="0"/>
                  <a:t>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′={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(for some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). </a:t>
                </a:r>
              </a:p>
              <a:p>
                <a:pPr marL="0" indent="0">
                  <a:buNone/>
                </a:pPr>
                <a:r>
                  <a:rPr lang="en-US" dirty="0"/>
                  <a:t>That is, a bijection: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is a permutation of the set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4693" y="1137649"/>
                <a:ext cx="7886700" cy="2893763"/>
              </a:xfrm>
              <a:blipFill>
                <a:blip r:embed="rId4"/>
                <a:stretch>
                  <a:fillRect l="-1624" t="-3797" b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45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4188F-5860-3F6F-D501-A0448981A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443" y="167580"/>
            <a:ext cx="7886700" cy="1055540"/>
          </a:xfrm>
        </p:spPr>
        <p:txBody>
          <a:bodyPr/>
          <a:lstStyle/>
          <a:p>
            <a:r>
              <a:rPr lang="en-US" dirty="0"/>
              <a:t>On our diagram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7A7E75E-0ABC-22DA-059C-6FC085AE3809}"/>
              </a:ext>
            </a:extLst>
          </p:cNvPr>
          <p:cNvSpPr/>
          <p:nvPr/>
        </p:nvSpPr>
        <p:spPr>
          <a:xfrm>
            <a:off x="2441790" y="1710217"/>
            <a:ext cx="4667534" cy="4691370"/>
          </a:xfrm>
          <a:prstGeom prst="ellips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CCD7384-EE95-8859-1A68-3185CB7EA50C}"/>
              </a:ext>
            </a:extLst>
          </p:cNvPr>
          <p:cNvSpPr/>
          <p:nvPr/>
        </p:nvSpPr>
        <p:spPr>
          <a:xfrm>
            <a:off x="4183397" y="4810846"/>
            <a:ext cx="1184320" cy="137392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8EAEA2-DB3A-657B-49C9-7CA4A46F07FB}"/>
              </a:ext>
            </a:extLst>
          </p:cNvPr>
          <p:cNvSpPr txBox="1"/>
          <p:nvPr/>
        </p:nvSpPr>
        <p:spPr>
          <a:xfrm>
            <a:off x="4088063" y="2181349"/>
            <a:ext cx="1446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PSPACE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AFB4A-6F85-E259-2EB0-3ADA2157A223}"/>
              </a:ext>
            </a:extLst>
          </p:cNvPr>
          <p:cNvSpPr txBox="1"/>
          <p:nvPr/>
        </p:nvSpPr>
        <p:spPr>
          <a:xfrm flipH="1">
            <a:off x="5488596" y="3470418"/>
            <a:ext cx="718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NP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DB8EF6-F094-C82B-2F54-C52042B94DEF}"/>
              </a:ext>
            </a:extLst>
          </p:cNvPr>
          <p:cNvSpPr txBox="1"/>
          <p:nvPr/>
        </p:nvSpPr>
        <p:spPr>
          <a:xfrm flipH="1">
            <a:off x="2907147" y="3516964"/>
            <a:ext cx="1123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co-NP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7F35707D-2942-A3C4-3FE7-77815023D4A9}"/>
              </a:ext>
            </a:extLst>
          </p:cNvPr>
          <p:cNvSpPr/>
          <p:nvPr/>
        </p:nvSpPr>
        <p:spPr>
          <a:xfrm>
            <a:off x="3323570" y="4178585"/>
            <a:ext cx="218365" cy="226325"/>
          </a:xfrm>
          <a:prstGeom prst="flowChartConnector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1514DD66-EB0B-61BF-DC17-D029A8B8A03A}"/>
              </a:ext>
            </a:extLst>
          </p:cNvPr>
          <p:cNvSpPr/>
          <p:nvPr/>
        </p:nvSpPr>
        <p:spPr>
          <a:xfrm>
            <a:off x="5718349" y="4188252"/>
            <a:ext cx="218365" cy="226325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FA264B-D0D9-DEF6-F010-CC64087DBC5F}"/>
              </a:ext>
            </a:extLst>
          </p:cNvPr>
          <p:cNvSpPr txBox="1"/>
          <p:nvPr/>
        </p:nvSpPr>
        <p:spPr>
          <a:xfrm>
            <a:off x="249171" y="2762532"/>
            <a:ext cx="1885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graph </a:t>
            </a:r>
            <a:r>
              <a:rPr lang="en-US" sz="2000" b="1" dirty="0">
                <a:solidFill>
                  <a:srgbClr val="FF0000"/>
                </a:solidFill>
              </a:rPr>
              <a:t>non</a:t>
            </a:r>
            <a:r>
              <a:rPr lang="en-US" sz="2000" b="1" dirty="0"/>
              <a:t>-isomorphism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4E59FCD9-8EAE-2791-DF16-2E71A1CBBFC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47117" y="2815293"/>
            <a:ext cx="821329" cy="2131582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960D9C02-3F4E-0AF2-5047-5E294FFA6EAB}"/>
              </a:ext>
            </a:extLst>
          </p:cNvPr>
          <p:cNvSpPr/>
          <p:nvPr/>
        </p:nvSpPr>
        <p:spPr>
          <a:xfrm rot="3299817">
            <a:off x="2233833" y="3622570"/>
            <a:ext cx="3798747" cy="1996139"/>
          </a:xfrm>
          <a:prstGeom prst="flowChartConnector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D7C6D6FF-1FDE-0802-FDE0-BDF590B59AA6}"/>
              </a:ext>
            </a:extLst>
          </p:cNvPr>
          <p:cNvSpPr/>
          <p:nvPr/>
        </p:nvSpPr>
        <p:spPr>
          <a:xfrm rot="18317253">
            <a:off x="3537460" y="3616648"/>
            <a:ext cx="3840983" cy="1996139"/>
          </a:xfrm>
          <a:prstGeom prst="flowChartConnector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2DA7583-494B-3403-B19E-322FC489BF48}"/>
              </a:ext>
            </a:extLst>
          </p:cNvPr>
          <p:cNvSpPr txBox="1"/>
          <p:nvPr/>
        </p:nvSpPr>
        <p:spPr>
          <a:xfrm flipH="1">
            <a:off x="2907148" y="3516965"/>
            <a:ext cx="11236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030A0"/>
                </a:solidFill>
              </a:rPr>
              <a:t>co-NP</a:t>
            </a:r>
          </a:p>
        </p:txBody>
      </p: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314008B9-6928-8B01-3EC7-BD4A5E029381}"/>
              </a:ext>
            </a:extLst>
          </p:cNvPr>
          <p:cNvSpPr/>
          <p:nvPr/>
        </p:nvSpPr>
        <p:spPr>
          <a:xfrm>
            <a:off x="3323571" y="4178586"/>
            <a:ext cx="218365" cy="226325"/>
          </a:xfrm>
          <a:prstGeom prst="flowChartConnector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1319AA-C8CF-D87B-D996-8D1D968644C1}"/>
              </a:ext>
            </a:extLst>
          </p:cNvPr>
          <p:cNvSpPr txBox="1"/>
          <p:nvPr/>
        </p:nvSpPr>
        <p:spPr>
          <a:xfrm>
            <a:off x="249172" y="2762533"/>
            <a:ext cx="18856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graph </a:t>
            </a:r>
            <a:r>
              <a:rPr lang="en-US" sz="2000" b="1" dirty="0">
                <a:solidFill>
                  <a:srgbClr val="FF0000"/>
                </a:solidFill>
              </a:rPr>
              <a:t>non</a:t>
            </a:r>
            <a:r>
              <a:rPr lang="en-US" sz="2000" b="1" dirty="0"/>
              <a:t>-isomorphism</a:t>
            </a:r>
          </a:p>
        </p:txBody>
      </p:sp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BE082D3F-6EE0-1BF5-14AD-DF54D4FC86F1}"/>
              </a:ext>
            </a:extLst>
          </p:cNvPr>
          <p:cNvCxnSpPr>
            <a:cxnSpLocks/>
          </p:cNvCxnSpPr>
          <p:nvPr/>
        </p:nvCxnSpPr>
        <p:spPr>
          <a:xfrm rot="5400000">
            <a:off x="6559474" y="2830963"/>
            <a:ext cx="808459" cy="2053978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F33EAA5-435F-8362-7E46-1EDFB7BAB285}"/>
              </a:ext>
            </a:extLst>
          </p:cNvPr>
          <p:cNvSpPr txBox="1"/>
          <p:nvPr/>
        </p:nvSpPr>
        <p:spPr>
          <a:xfrm>
            <a:off x="7166841" y="2696392"/>
            <a:ext cx="17982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graph </a:t>
            </a:r>
            <a:r>
              <a:rPr lang="en-US" sz="2000" b="1" dirty="0"/>
              <a:t>isomorphism</a:t>
            </a:r>
          </a:p>
        </p:txBody>
      </p:sp>
    </p:spTree>
    <p:extLst>
      <p:ext uri="{BB962C8B-B14F-4D97-AF65-F5344CB8AC3E}">
        <p14:creationId xmlns:p14="http://schemas.microsoft.com/office/powerpoint/2010/main" val="3000229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850" y="141926"/>
            <a:ext cx="7886700" cy="1325563"/>
          </a:xfrm>
        </p:spPr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17001"/>
                <a:ext cx="8229600" cy="3829063"/>
              </a:xfr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lIns="274320" anchor="ctr"/>
              <a:lstStyle/>
              <a:p>
                <a:pPr>
                  <a:buNone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b="1" dirty="0">
                    <a:solidFill>
                      <a:srgbClr val="7030A0"/>
                    </a:solidFill>
                  </a:rPr>
                  <a:t>graph</a:t>
                </a:r>
                <a:r>
                  <a:rPr lang="en-US" dirty="0"/>
                  <a:t>, and</a:t>
                </a:r>
              </a:p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l-GR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</a:t>
                </a:r>
                <a:r>
                  <a:rPr lang="en-US" b="1" dirty="0">
                    <a:solidFill>
                      <a:srgbClr val="7030A0"/>
                    </a:solidFill>
                  </a:rPr>
                  <a:t>permutation</a:t>
                </a:r>
              </a:p>
              <a:p>
                <a:pPr>
                  <a:buNone/>
                </a:pPr>
                <a:r>
                  <a:rPr lang="en-US" dirty="0"/>
                  <a:t>then by </a:t>
                </a:r>
                <a14:m>
                  <m:oMath xmlns:m="http://schemas.openxmlformats.org/officeDocument/2006/math">
                    <m:r>
                      <a:rPr lang="el-GR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we mean a graph  </a:t>
                </a:r>
              </a:p>
              <a:p>
                <a:pPr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′=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>
                  <a:buNone/>
                </a:pPr>
                <a:r>
                  <a:rPr lang="en-US" dirty="0"/>
                  <a:t>where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  </a:t>
                </a:r>
                <a:r>
                  <a:rPr lang="en-US" dirty="0"/>
                  <a:t>iff  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d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𝝅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</m:d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17001"/>
                <a:ext cx="8229600" cy="3829063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27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142852"/>
            <a:ext cx="8229600" cy="725470"/>
          </a:xfrm>
        </p:spPr>
        <p:txBody>
          <a:bodyPr>
            <a:normAutofit/>
          </a:bodyPr>
          <a:lstStyle/>
          <a:p>
            <a:r>
              <a:rPr lang="en-US" dirty="0"/>
              <a:t>A fact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714480" y="1988098"/>
            <a:ext cx="6429420" cy="335758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6" name="Freeform 5"/>
          <p:cNvSpPr/>
          <p:nvPr/>
        </p:nvSpPr>
        <p:spPr>
          <a:xfrm>
            <a:off x="4143372" y="2773916"/>
            <a:ext cx="3214710" cy="2000263"/>
          </a:xfrm>
          <a:custGeom>
            <a:avLst/>
            <a:gdLst>
              <a:gd name="connsiteX0" fmla="*/ 1458930 w 2208943"/>
              <a:gd name="connsiteY0" fmla="*/ 154112 h 1876921"/>
              <a:gd name="connsiteX1" fmla="*/ 1828800 w 2208943"/>
              <a:gd name="connsiteY1" fmla="*/ 174660 h 1876921"/>
              <a:gd name="connsiteX2" fmla="*/ 2013734 w 2208943"/>
              <a:gd name="connsiteY2" fmla="*/ 184934 h 1876921"/>
              <a:gd name="connsiteX3" fmla="*/ 2085653 w 2208943"/>
              <a:gd name="connsiteY3" fmla="*/ 215757 h 1876921"/>
              <a:gd name="connsiteX4" fmla="*/ 2157573 w 2208943"/>
              <a:gd name="connsiteY4" fmla="*/ 287676 h 1876921"/>
              <a:gd name="connsiteX5" fmla="*/ 2208943 w 2208943"/>
              <a:gd name="connsiteY5" fmla="*/ 431514 h 1876921"/>
              <a:gd name="connsiteX6" fmla="*/ 2188395 w 2208943"/>
              <a:gd name="connsiteY6" fmla="*/ 1212350 h 1876921"/>
              <a:gd name="connsiteX7" fmla="*/ 2167847 w 2208943"/>
              <a:gd name="connsiteY7" fmla="*/ 1294543 h 1876921"/>
              <a:gd name="connsiteX8" fmla="*/ 2157573 w 2208943"/>
              <a:gd name="connsiteY8" fmla="*/ 1345914 h 1876921"/>
              <a:gd name="connsiteX9" fmla="*/ 2137024 w 2208943"/>
              <a:gd name="connsiteY9" fmla="*/ 1387011 h 1876921"/>
              <a:gd name="connsiteX10" fmla="*/ 2116476 w 2208943"/>
              <a:gd name="connsiteY10" fmla="*/ 1448656 h 1876921"/>
              <a:gd name="connsiteX11" fmla="*/ 2106202 w 2208943"/>
              <a:gd name="connsiteY11" fmla="*/ 1479478 h 1876921"/>
              <a:gd name="connsiteX12" fmla="*/ 2085653 w 2208943"/>
              <a:gd name="connsiteY12" fmla="*/ 1500026 h 1876921"/>
              <a:gd name="connsiteX13" fmla="*/ 2034283 w 2208943"/>
              <a:gd name="connsiteY13" fmla="*/ 1571946 h 1876921"/>
              <a:gd name="connsiteX14" fmla="*/ 1972638 w 2208943"/>
              <a:gd name="connsiteY14" fmla="*/ 1633591 h 1876921"/>
              <a:gd name="connsiteX15" fmla="*/ 1952089 w 2208943"/>
              <a:gd name="connsiteY15" fmla="*/ 1654139 h 1876921"/>
              <a:gd name="connsiteX16" fmla="*/ 1910993 w 2208943"/>
              <a:gd name="connsiteY16" fmla="*/ 1705510 h 1876921"/>
              <a:gd name="connsiteX17" fmla="*/ 1859622 w 2208943"/>
              <a:gd name="connsiteY17" fmla="*/ 1726058 h 1876921"/>
              <a:gd name="connsiteX18" fmla="*/ 1808251 w 2208943"/>
              <a:gd name="connsiteY18" fmla="*/ 1767155 h 1876921"/>
              <a:gd name="connsiteX19" fmla="*/ 1756880 w 2208943"/>
              <a:gd name="connsiteY19" fmla="*/ 1787703 h 1876921"/>
              <a:gd name="connsiteX20" fmla="*/ 1654139 w 2208943"/>
              <a:gd name="connsiteY20" fmla="*/ 1818525 h 1876921"/>
              <a:gd name="connsiteX21" fmla="*/ 1407559 w 2208943"/>
              <a:gd name="connsiteY21" fmla="*/ 1818525 h 1876921"/>
              <a:gd name="connsiteX22" fmla="*/ 1376737 w 2208943"/>
              <a:gd name="connsiteY22" fmla="*/ 1797977 h 1876921"/>
              <a:gd name="connsiteX23" fmla="*/ 1345914 w 2208943"/>
              <a:gd name="connsiteY23" fmla="*/ 1787703 h 1876921"/>
              <a:gd name="connsiteX24" fmla="*/ 1160979 w 2208943"/>
              <a:gd name="connsiteY24" fmla="*/ 1736332 h 1876921"/>
              <a:gd name="connsiteX25" fmla="*/ 1078786 w 2208943"/>
              <a:gd name="connsiteY25" fmla="*/ 1705510 h 1876921"/>
              <a:gd name="connsiteX26" fmla="*/ 986319 w 2208943"/>
              <a:gd name="connsiteY26" fmla="*/ 1654139 h 1876921"/>
              <a:gd name="connsiteX27" fmla="*/ 934948 w 2208943"/>
              <a:gd name="connsiteY27" fmla="*/ 1633591 h 1876921"/>
              <a:gd name="connsiteX28" fmla="*/ 852755 w 2208943"/>
              <a:gd name="connsiteY28" fmla="*/ 1602768 h 1876921"/>
              <a:gd name="connsiteX29" fmla="*/ 750013 w 2208943"/>
              <a:gd name="connsiteY29" fmla="*/ 1561671 h 1876921"/>
              <a:gd name="connsiteX30" fmla="*/ 616449 w 2208943"/>
              <a:gd name="connsiteY30" fmla="*/ 1541123 h 1876921"/>
              <a:gd name="connsiteX31" fmla="*/ 585626 w 2208943"/>
              <a:gd name="connsiteY31" fmla="*/ 1530849 h 1876921"/>
              <a:gd name="connsiteX32" fmla="*/ 534256 w 2208943"/>
              <a:gd name="connsiteY32" fmla="*/ 1510301 h 1876921"/>
              <a:gd name="connsiteX33" fmla="*/ 441788 w 2208943"/>
              <a:gd name="connsiteY33" fmla="*/ 1500026 h 1876921"/>
              <a:gd name="connsiteX34" fmla="*/ 410966 w 2208943"/>
              <a:gd name="connsiteY34" fmla="*/ 1489752 h 1876921"/>
              <a:gd name="connsiteX35" fmla="*/ 369869 w 2208943"/>
              <a:gd name="connsiteY35" fmla="*/ 1469204 h 1876921"/>
              <a:gd name="connsiteX36" fmla="*/ 328773 w 2208943"/>
              <a:gd name="connsiteY36" fmla="*/ 1458930 h 1876921"/>
              <a:gd name="connsiteX37" fmla="*/ 267128 w 2208943"/>
              <a:gd name="connsiteY37" fmla="*/ 1417833 h 1876921"/>
              <a:gd name="connsiteX38" fmla="*/ 205483 w 2208943"/>
              <a:gd name="connsiteY38" fmla="*/ 1376737 h 1876921"/>
              <a:gd name="connsiteX39" fmla="*/ 184934 w 2208943"/>
              <a:gd name="connsiteY39" fmla="*/ 1345914 h 1876921"/>
              <a:gd name="connsiteX40" fmla="*/ 82193 w 2208943"/>
              <a:gd name="connsiteY40" fmla="*/ 1253447 h 1876921"/>
              <a:gd name="connsiteX41" fmla="*/ 10274 w 2208943"/>
              <a:gd name="connsiteY41" fmla="*/ 1140431 h 1876921"/>
              <a:gd name="connsiteX42" fmla="*/ 0 w 2208943"/>
              <a:gd name="connsiteY42" fmla="*/ 1099334 h 1876921"/>
              <a:gd name="connsiteX43" fmla="*/ 10274 w 2208943"/>
              <a:gd name="connsiteY43" fmla="*/ 965770 h 1876921"/>
              <a:gd name="connsiteX44" fmla="*/ 20548 w 2208943"/>
              <a:gd name="connsiteY44" fmla="*/ 934948 h 1876921"/>
              <a:gd name="connsiteX45" fmla="*/ 51370 w 2208943"/>
              <a:gd name="connsiteY45" fmla="*/ 904125 h 1876921"/>
              <a:gd name="connsiteX46" fmla="*/ 92467 w 2208943"/>
              <a:gd name="connsiteY46" fmla="*/ 842480 h 1876921"/>
              <a:gd name="connsiteX47" fmla="*/ 123289 w 2208943"/>
              <a:gd name="connsiteY47" fmla="*/ 832206 h 1876921"/>
              <a:gd name="connsiteX48" fmla="*/ 143838 w 2208943"/>
              <a:gd name="connsiteY48" fmla="*/ 801384 h 1876921"/>
              <a:gd name="connsiteX49" fmla="*/ 205483 w 2208943"/>
              <a:gd name="connsiteY49" fmla="*/ 770561 h 1876921"/>
              <a:gd name="connsiteX50" fmla="*/ 246579 w 2208943"/>
              <a:gd name="connsiteY50" fmla="*/ 760287 h 1876921"/>
              <a:gd name="connsiteX51" fmla="*/ 308224 w 2208943"/>
              <a:gd name="connsiteY51" fmla="*/ 719191 h 1876921"/>
              <a:gd name="connsiteX52" fmla="*/ 328773 w 2208943"/>
              <a:gd name="connsiteY52" fmla="*/ 698642 h 1876921"/>
              <a:gd name="connsiteX53" fmla="*/ 369869 w 2208943"/>
              <a:gd name="connsiteY53" fmla="*/ 678094 h 1876921"/>
              <a:gd name="connsiteX54" fmla="*/ 390418 w 2208943"/>
              <a:gd name="connsiteY54" fmla="*/ 657546 h 1876921"/>
              <a:gd name="connsiteX55" fmla="*/ 452062 w 2208943"/>
              <a:gd name="connsiteY55" fmla="*/ 626723 h 1876921"/>
              <a:gd name="connsiteX56" fmla="*/ 503433 w 2208943"/>
              <a:gd name="connsiteY56" fmla="*/ 595901 h 1876921"/>
              <a:gd name="connsiteX57" fmla="*/ 565078 w 2208943"/>
              <a:gd name="connsiteY57" fmla="*/ 544530 h 1876921"/>
              <a:gd name="connsiteX58" fmla="*/ 575352 w 2208943"/>
              <a:gd name="connsiteY58" fmla="*/ 503433 h 1876921"/>
              <a:gd name="connsiteX59" fmla="*/ 595901 w 2208943"/>
              <a:gd name="connsiteY59" fmla="*/ 410966 h 1876921"/>
              <a:gd name="connsiteX60" fmla="*/ 626723 w 2208943"/>
              <a:gd name="connsiteY60" fmla="*/ 328773 h 1876921"/>
              <a:gd name="connsiteX61" fmla="*/ 657546 w 2208943"/>
              <a:gd name="connsiteY61" fmla="*/ 277402 h 1876921"/>
              <a:gd name="connsiteX62" fmla="*/ 678094 w 2208943"/>
              <a:gd name="connsiteY62" fmla="*/ 236305 h 1876921"/>
              <a:gd name="connsiteX63" fmla="*/ 719191 w 2208943"/>
              <a:gd name="connsiteY63" fmla="*/ 174660 h 1876921"/>
              <a:gd name="connsiteX64" fmla="*/ 801384 w 2208943"/>
              <a:gd name="connsiteY64" fmla="*/ 82193 h 1876921"/>
              <a:gd name="connsiteX65" fmla="*/ 832206 w 2208943"/>
              <a:gd name="connsiteY65" fmla="*/ 71919 h 1876921"/>
              <a:gd name="connsiteX66" fmla="*/ 852755 w 2208943"/>
              <a:gd name="connsiteY66" fmla="*/ 41096 h 1876921"/>
              <a:gd name="connsiteX67" fmla="*/ 914400 w 2208943"/>
              <a:gd name="connsiteY67" fmla="*/ 0 h 1876921"/>
              <a:gd name="connsiteX68" fmla="*/ 1150705 w 2208943"/>
              <a:gd name="connsiteY68" fmla="*/ 10274 h 1876921"/>
              <a:gd name="connsiteX69" fmla="*/ 1212350 w 2208943"/>
              <a:gd name="connsiteY69" fmla="*/ 30822 h 1876921"/>
              <a:gd name="connsiteX70" fmla="*/ 1243173 w 2208943"/>
              <a:gd name="connsiteY70" fmla="*/ 41096 h 1876921"/>
              <a:gd name="connsiteX71" fmla="*/ 1273995 w 2208943"/>
              <a:gd name="connsiteY71" fmla="*/ 51370 h 1876921"/>
              <a:gd name="connsiteX72" fmla="*/ 1356188 w 2208943"/>
              <a:gd name="connsiteY72" fmla="*/ 92467 h 1876921"/>
              <a:gd name="connsiteX73" fmla="*/ 1387011 w 2208943"/>
              <a:gd name="connsiteY73" fmla="*/ 102741 h 1876921"/>
              <a:gd name="connsiteX74" fmla="*/ 1407559 w 2208943"/>
              <a:gd name="connsiteY74" fmla="*/ 133564 h 1876921"/>
              <a:gd name="connsiteX75" fmla="*/ 1458930 w 2208943"/>
              <a:gd name="connsiteY75" fmla="*/ 154112 h 187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208943" h="1876921">
                <a:moveTo>
                  <a:pt x="1458930" y="154112"/>
                </a:moveTo>
                <a:cubicBezTo>
                  <a:pt x="1529137" y="160961"/>
                  <a:pt x="1468325" y="160524"/>
                  <a:pt x="1828800" y="174660"/>
                </a:cubicBezTo>
                <a:cubicBezTo>
                  <a:pt x="1890492" y="177079"/>
                  <a:pt x="1952089" y="181509"/>
                  <a:pt x="2013734" y="184934"/>
                </a:cubicBezTo>
                <a:cubicBezTo>
                  <a:pt x="2049334" y="193835"/>
                  <a:pt x="2058364" y="191197"/>
                  <a:pt x="2085653" y="215757"/>
                </a:cubicBezTo>
                <a:cubicBezTo>
                  <a:pt x="2110853" y="238437"/>
                  <a:pt x="2157573" y="287676"/>
                  <a:pt x="2157573" y="287676"/>
                </a:cubicBezTo>
                <a:cubicBezTo>
                  <a:pt x="2203913" y="403528"/>
                  <a:pt x="2189723" y="354634"/>
                  <a:pt x="2208943" y="431514"/>
                </a:cubicBezTo>
                <a:cubicBezTo>
                  <a:pt x="2202094" y="691793"/>
                  <a:pt x="2200779" y="952276"/>
                  <a:pt x="2188395" y="1212350"/>
                </a:cubicBezTo>
                <a:cubicBezTo>
                  <a:pt x="2187052" y="1240559"/>
                  <a:pt x="2173385" y="1266851"/>
                  <a:pt x="2167847" y="1294543"/>
                </a:cubicBezTo>
                <a:cubicBezTo>
                  <a:pt x="2164422" y="1311667"/>
                  <a:pt x="2163095" y="1329347"/>
                  <a:pt x="2157573" y="1345914"/>
                </a:cubicBezTo>
                <a:cubicBezTo>
                  <a:pt x="2152730" y="1360444"/>
                  <a:pt x="2142712" y="1372790"/>
                  <a:pt x="2137024" y="1387011"/>
                </a:cubicBezTo>
                <a:cubicBezTo>
                  <a:pt x="2128980" y="1407122"/>
                  <a:pt x="2123325" y="1428108"/>
                  <a:pt x="2116476" y="1448656"/>
                </a:cubicBezTo>
                <a:cubicBezTo>
                  <a:pt x="2113051" y="1458930"/>
                  <a:pt x="2113860" y="1471820"/>
                  <a:pt x="2106202" y="1479478"/>
                </a:cubicBezTo>
                <a:cubicBezTo>
                  <a:pt x="2099352" y="1486327"/>
                  <a:pt x="2091704" y="1492462"/>
                  <a:pt x="2085653" y="1500026"/>
                </a:cubicBezTo>
                <a:cubicBezTo>
                  <a:pt x="2045625" y="1550061"/>
                  <a:pt x="2086356" y="1514087"/>
                  <a:pt x="2034283" y="1571946"/>
                </a:cubicBezTo>
                <a:cubicBezTo>
                  <a:pt x="2014843" y="1593546"/>
                  <a:pt x="1993186" y="1613043"/>
                  <a:pt x="1972638" y="1633591"/>
                </a:cubicBezTo>
                <a:cubicBezTo>
                  <a:pt x="1965788" y="1640440"/>
                  <a:pt x="1957462" y="1646079"/>
                  <a:pt x="1952089" y="1654139"/>
                </a:cubicBezTo>
                <a:cubicBezTo>
                  <a:pt x="1943395" y="1667179"/>
                  <a:pt x="1926757" y="1696502"/>
                  <a:pt x="1910993" y="1705510"/>
                </a:cubicBezTo>
                <a:cubicBezTo>
                  <a:pt x="1894980" y="1714660"/>
                  <a:pt x="1876746" y="1719209"/>
                  <a:pt x="1859622" y="1726058"/>
                </a:cubicBezTo>
                <a:cubicBezTo>
                  <a:pt x="1842498" y="1739757"/>
                  <a:pt x="1827055" y="1755873"/>
                  <a:pt x="1808251" y="1767155"/>
                </a:cubicBezTo>
                <a:cubicBezTo>
                  <a:pt x="1792436" y="1776644"/>
                  <a:pt x="1774212" y="1781400"/>
                  <a:pt x="1756880" y="1787703"/>
                </a:cubicBezTo>
                <a:cubicBezTo>
                  <a:pt x="1701851" y="1807713"/>
                  <a:pt x="1703203" y="1806259"/>
                  <a:pt x="1654139" y="1818525"/>
                </a:cubicBezTo>
                <a:cubicBezTo>
                  <a:pt x="1566546" y="1876921"/>
                  <a:pt x="1616062" y="1853276"/>
                  <a:pt x="1407559" y="1818525"/>
                </a:cubicBezTo>
                <a:cubicBezTo>
                  <a:pt x="1395379" y="1816495"/>
                  <a:pt x="1387781" y="1803499"/>
                  <a:pt x="1376737" y="1797977"/>
                </a:cubicBezTo>
                <a:cubicBezTo>
                  <a:pt x="1367050" y="1793134"/>
                  <a:pt x="1356378" y="1790494"/>
                  <a:pt x="1345914" y="1787703"/>
                </a:cubicBezTo>
                <a:cubicBezTo>
                  <a:pt x="1165537" y="1739602"/>
                  <a:pt x="1281256" y="1776424"/>
                  <a:pt x="1160979" y="1736332"/>
                </a:cubicBezTo>
                <a:cubicBezTo>
                  <a:pt x="1097672" y="1694127"/>
                  <a:pt x="1167658" y="1735134"/>
                  <a:pt x="1078786" y="1705510"/>
                </a:cubicBezTo>
                <a:cubicBezTo>
                  <a:pt x="1049105" y="1695616"/>
                  <a:pt x="1012651" y="1667305"/>
                  <a:pt x="986319" y="1654139"/>
                </a:cubicBezTo>
                <a:cubicBezTo>
                  <a:pt x="969823" y="1645891"/>
                  <a:pt x="951801" y="1641081"/>
                  <a:pt x="934948" y="1633591"/>
                </a:cubicBezTo>
                <a:cubicBezTo>
                  <a:pt x="865868" y="1602889"/>
                  <a:pt x="922864" y="1620295"/>
                  <a:pt x="852755" y="1602768"/>
                </a:cubicBezTo>
                <a:cubicBezTo>
                  <a:pt x="812236" y="1562251"/>
                  <a:pt x="841603" y="1584569"/>
                  <a:pt x="750013" y="1561671"/>
                </a:cubicBezTo>
                <a:cubicBezTo>
                  <a:pt x="678835" y="1543876"/>
                  <a:pt x="722939" y="1552955"/>
                  <a:pt x="616449" y="1541123"/>
                </a:cubicBezTo>
                <a:cubicBezTo>
                  <a:pt x="606175" y="1537698"/>
                  <a:pt x="595767" y="1534652"/>
                  <a:pt x="585626" y="1530849"/>
                </a:cubicBezTo>
                <a:cubicBezTo>
                  <a:pt x="568358" y="1524374"/>
                  <a:pt x="552289" y="1514165"/>
                  <a:pt x="534256" y="1510301"/>
                </a:cubicBezTo>
                <a:cubicBezTo>
                  <a:pt x="503932" y="1503803"/>
                  <a:pt x="472611" y="1503451"/>
                  <a:pt x="441788" y="1500026"/>
                </a:cubicBezTo>
                <a:cubicBezTo>
                  <a:pt x="431514" y="1496601"/>
                  <a:pt x="420920" y="1494018"/>
                  <a:pt x="410966" y="1489752"/>
                </a:cubicBezTo>
                <a:cubicBezTo>
                  <a:pt x="396888" y="1483719"/>
                  <a:pt x="384210" y="1474582"/>
                  <a:pt x="369869" y="1469204"/>
                </a:cubicBezTo>
                <a:cubicBezTo>
                  <a:pt x="356648" y="1464246"/>
                  <a:pt x="342472" y="1462355"/>
                  <a:pt x="328773" y="1458930"/>
                </a:cubicBezTo>
                <a:cubicBezTo>
                  <a:pt x="289527" y="1419686"/>
                  <a:pt x="329327" y="1455153"/>
                  <a:pt x="267128" y="1417833"/>
                </a:cubicBezTo>
                <a:cubicBezTo>
                  <a:pt x="245951" y="1405127"/>
                  <a:pt x="205483" y="1376737"/>
                  <a:pt x="205483" y="1376737"/>
                </a:cubicBezTo>
                <a:cubicBezTo>
                  <a:pt x="198633" y="1366463"/>
                  <a:pt x="193666" y="1354646"/>
                  <a:pt x="184934" y="1345914"/>
                </a:cubicBezTo>
                <a:cubicBezTo>
                  <a:pt x="115789" y="1276769"/>
                  <a:pt x="164093" y="1362646"/>
                  <a:pt x="82193" y="1253447"/>
                </a:cubicBezTo>
                <a:cubicBezTo>
                  <a:pt x="55646" y="1218051"/>
                  <a:pt x="26050" y="1182502"/>
                  <a:pt x="10274" y="1140431"/>
                </a:cubicBezTo>
                <a:cubicBezTo>
                  <a:pt x="5316" y="1127209"/>
                  <a:pt x="3425" y="1113033"/>
                  <a:pt x="0" y="1099334"/>
                </a:cubicBezTo>
                <a:cubicBezTo>
                  <a:pt x="3425" y="1054813"/>
                  <a:pt x="4736" y="1010078"/>
                  <a:pt x="10274" y="965770"/>
                </a:cubicBezTo>
                <a:cubicBezTo>
                  <a:pt x="11617" y="955024"/>
                  <a:pt x="14541" y="943959"/>
                  <a:pt x="20548" y="934948"/>
                </a:cubicBezTo>
                <a:cubicBezTo>
                  <a:pt x="28608" y="922858"/>
                  <a:pt x="41096" y="914399"/>
                  <a:pt x="51370" y="904125"/>
                </a:cubicBezTo>
                <a:cubicBezTo>
                  <a:pt x="62142" y="871810"/>
                  <a:pt x="59483" y="864469"/>
                  <a:pt x="92467" y="842480"/>
                </a:cubicBezTo>
                <a:cubicBezTo>
                  <a:pt x="101478" y="836473"/>
                  <a:pt x="113015" y="835631"/>
                  <a:pt x="123289" y="832206"/>
                </a:cubicBezTo>
                <a:cubicBezTo>
                  <a:pt x="130139" y="821932"/>
                  <a:pt x="135107" y="810115"/>
                  <a:pt x="143838" y="801384"/>
                </a:cubicBezTo>
                <a:cubicBezTo>
                  <a:pt x="161851" y="783371"/>
                  <a:pt x="182083" y="777247"/>
                  <a:pt x="205483" y="770561"/>
                </a:cubicBezTo>
                <a:cubicBezTo>
                  <a:pt x="219060" y="766682"/>
                  <a:pt x="232880" y="763712"/>
                  <a:pt x="246579" y="760287"/>
                </a:cubicBezTo>
                <a:cubicBezTo>
                  <a:pt x="267127" y="746588"/>
                  <a:pt x="290761" y="736654"/>
                  <a:pt x="308224" y="719191"/>
                </a:cubicBezTo>
                <a:cubicBezTo>
                  <a:pt x="315074" y="712341"/>
                  <a:pt x="320713" y="704015"/>
                  <a:pt x="328773" y="698642"/>
                </a:cubicBezTo>
                <a:cubicBezTo>
                  <a:pt x="341516" y="690146"/>
                  <a:pt x="357126" y="686589"/>
                  <a:pt x="369869" y="678094"/>
                </a:cubicBezTo>
                <a:cubicBezTo>
                  <a:pt x="377929" y="672721"/>
                  <a:pt x="382854" y="663597"/>
                  <a:pt x="390418" y="657546"/>
                </a:cubicBezTo>
                <a:cubicBezTo>
                  <a:pt x="418873" y="634782"/>
                  <a:pt x="419505" y="637575"/>
                  <a:pt x="452062" y="626723"/>
                </a:cubicBezTo>
                <a:cubicBezTo>
                  <a:pt x="492200" y="586587"/>
                  <a:pt x="450082" y="622577"/>
                  <a:pt x="503433" y="595901"/>
                </a:cubicBezTo>
                <a:cubicBezTo>
                  <a:pt x="532041" y="581597"/>
                  <a:pt x="542356" y="567252"/>
                  <a:pt x="565078" y="544530"/>
                </a:cubicBezTo>
                <a:cubicBezTo>
                  <a:pt x="568503" y="530831"/>
                  <a:pt x="572289" y="517217"/>
                  <a:pt x="575352" y="503433"/>
                </a:cubicBezTo>
                <a:cubicBezTo>
                  <a:pt x="585949" y="455744"/>
                  <a:pt x="583368" y="454830"/>
                  <a:pt x="595901" y="410966"/>
                </a:cubicBezTo>
                <a:cubicBezTo>
                  <a:pt x="605233" y="378307"/>
                  <a:pt x="613689" y="363532"/>
                  <a:pt x="626723" y="328773"/>
                </a:cubicBezTo>
                <a:cubicBezTo>
                  <a:pt x="642728" y="286093"/>
                  <a:pt x="626953" y="307994"/>
                  <a:pt x="657546" y="277402"/>
                </a:cubicBezTo>
                <a:cubicBezTo>
                  <a:pt x="664395" y="263703"/>
                  <a:pt x="670214" y="249438"/>
                  <a:pt x="678094" y="236305"/>
                </a:cubicBezTo>
                <a:cubicBezTo>
                  <a:pt x="690800" y="215128"/>
                  <a:pt x="705492" y="195208"/>
                  <a:pt x="719191" y="174660"/>
                </a:cubicBezTo>
                <a:cubicBezTo>
                  <a:pt x="738771" y="145291"/>
                  <a:pt x="771222" y="92247"/>
                  <a:pt x="801384" y="82193"/>
                </a:cubicBezTo>
                <a:lnTo>
                  <a:pt x="832206" y="71919"/>
                </a:lnTo>
                <a:cubicBezTo>
                  <a:pt x="839056" y="61645"/>
                  <a:pt x="843462" y="49227"/>
                  <a:pt x="852755" y="41096"/>
                </a:cubicBezTo>
                <a:cubicBezTo>
                  <a:pt x="871341" y="24834"/>
                  <a:pt x="914400" y="0"/>
                  <a:pt x="914400" y="0"/>
                </a:cubicBezTo>
                <a:cubicBezTo>
                  <a:pt x="993168" y="3425"/>
                  <a:pt x="1072281" y="2161"/>
                  <a:pt x="1150705" y="10274"/>
                </a:cubicBezTo>
                <a:cubicBezTo>
                  <a:pt x="1172250" y="12503"/>
                  <a:pt x="1191802" y="23973"/>
                  <a:pt x="1212350" y="30822"/>
                </a:cubicBezTo>
                <a:lnTo>
                  <a:pt x="1243173" y="41096"/>
                </a:lnTo>
                <a:lnTo>
                  <a:pt x="1273995" y="51370"/>
                </a:lnTo>
                <a:cubicBezTo>
                  <a:pt x="1309858" y="87235"/>
                  <a:pt x="1285354" y="68856"/>
                  <a:pt x="1356188" y="92467"/>
                </a:cubicBezTo>
                <a:lnTo>
                  <a:pt x="1387011" y="102741"/>
                </a:lnTo>
                <a:cubicBezTo>
                  <a:pt x="1393860" y="113015"/>
                  <a:pt x="1397088" y="127019"/>
                  <a:pt x="1407559" y="133564"/>
                </a:cubicBezTo>
                <a:cubicBezTo>
                  <a:pt x="1445634" y="157361"/>
                  <a:pt x="1388723" y="147263"/>
                  <a:pt x="1458930" y="154112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14876" y="3631172"/>
                <a:ext cx="330540" cy="4001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76" y="3631172"/>
                <a:ext cx="330540" cy="40011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357950" y="3988362"/>
                <a:ext cx="714380" cy="4001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950" y="3988362"/>
                <a:ext cx="714380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urved Connector 12"/>
          <p:cNvCxnSpPr>
            <a:stCxn id="7" idx="3"/>
            <a:endCxn id="11" idx="1"/>
          </p:cNvCxnSpPr>
          <p:nvPr/>
        </p:nvCxnSpPr>
        <p:spPr>
          <a:xfrm>
            <a:off x="5045416" y="3831227"/>
            <a:ext cx="1312534" cy="357190"/>
          </a:xfrm>
          <a:prstGeom prst="curvedConnector3">
            <a:avLst>
              <a:gd name="adj1" fmla="val 50000"/>
            </a:avLst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500694" y="3774048"/>
                <a:ext cx="317716" cy="400110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694" y="3774048"/>
                <a:ext cx="317716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429256" y="1059404"/>
                <a:ext cx="3071834" cy="70788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0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 </a:t>
                </a:r>
                <a:r>
                  <a:rPr lang="en-US" sz="2000" dirty="0"/>
                  <a:t>- a class of all graphs isomorphic to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6" y="1059404"/>
                <a:ext cx="3071834" cy="70788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57158" y="857232"/>
                <a:ext cx="2786082" cy="707886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 set of all graphs with vertices</a:t>
                </a:r>
                <a:r>
                  <a:rPr lang="pl-PL" sz="2000" dirty="0"/>
                  <a:t> </a:t>
                </a:r>
                <a:r>
                  <a:rPr lang="en-US" sz="2000" dirty="0"/>
                  <a:t>in some set </a:t>
                </a:r>
                <a14:m>
                  <m:oMath xmlns:m="http://schemas.openxmlformats.org/officeDocument/2006/math">
                    <m:r>
                      <a:rPr lang="pl-PL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857232"/>
                <a:ext cx="2786082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hape 20"/>
          <p:cNvCxnSpPr>
            <a:stCxn id="19" idx="2"/>
            <a:endCxn id="4" idx="1"/>
          </p:cNvCxnSpPr>
          <p:nvPr/>
        </p:nvCxnSpPr>
        <p:spPr>
          <a:xfrm rot="5400000">
            <a:off x="681454" y="2598145"/>
            <a:ext cx="2101773" cy="35719"/>
          </a:xfrm>
          <a:prstGeom prst="curvedConnector4">
            <a:avLst>
              <a:gd name="adj1" fmla="val 10062"/>
              <a:gd name="adj2" fmla="val 739996"/>
            </a:avLst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2"/>
            <a:endCxn id="6" idx="71"/>
          </p:cNvCxnSpPr>
          <p:nvPr/>
        </p:nvCxnSpPr>
        <p:spPr>
          <a:xfrm rot="5400000">
            <a:off x="5950620" y="1814109"/>
            <a:ext cx="1061372" cy="9677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2451489" y="5855832"/>
                <a:ext cx="2571159" cy="707886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l-GR" sz="20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/>
                  <a:t>is a random permutation</a:t>
                </a: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489" y="5855832"/>
                <a:ext cx="2571159" cy="707886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286116" y="1202280"/>
                <a:ext cx="1773723" cy="4001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some graph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16" y="1202280"/>
                <a:ext cx="1773723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Curved Connector 34"/>
          <p:cNvCxnSpPr>
            <a:stCxn id="33" idx="2"/>
            <a:endCxn id="7" idx="0"/>
          </p:cNvCxnSpPr>
          <p:nvPr/>
        </p:nvCxnSpPr>
        <p:spPr>
          <a:xfrm rot="16200000" flipH="1">
            <a:off x="3512171" y="2263197"/>
            <a:ext cx="2028782" cy="707168"/>
          </a:xfrm>
          <a:prstGeom prst="curved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32" idx="0"/>
            <a:endCxn id="17" idx="2"/>
          </p:cNvCxnSpPr>
          <p:nvPr/>
        </p:nvCxnSpPr>
        <p:spPr>
          <a:xfrm flipV="1">
            <a:off x="3737069" y="4174158"/>
            <a:ext cx="1922483" cy="168167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5394962" y="5855832"/>
                <a:ext cx="2640355" cy="707886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then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000" dirty="0"/>
                  <a:t>is a random element of </a:t>
                </a:r>
                <a14:m>
                  <m:oMath xmlns:m="http://schemas.openxmlformats.org/officeDocument/2006/math">
                    <m:r>
                      <a:rPr lang="el-GR" sz="20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𝚪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962" y="5855832"/>
                <a:ext cx="2640355" cy="707886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/>
          <p:cNvCxnSpPr>
            <a:stCxn id="40" idx="0"/>
            <a:endCxn id="11" idx="2"/>
          </p:cNvCxnSpPr>
          <p:nvPr/>
        </p:nvCxnSpPr>
        <p:spPr>
          <a:xfrm flipV="1">
            <a:off x="6715140" y="4388472"/>
            <a:ext cx="0" cy="146736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7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7" grpId="0" animBg="1"/>
      <p:bldP spid="18" grpId="0" animBg="1"/>
      <p:bldP spid="19" grpId="0" animBg="1"/>
      <p:bldP spid="32" grpId="0" animBg="1"/>
      <p:bldP spid="33" grpId="0" animBg="1"/>
      <p:bldP spid="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3F72520D-EAF8-5AC7-D4DA-66E598F609D1}"/>
              </a:ext>
            </a:extLst>
          </p:cNvPr>
          <p:cNvSpPr/>
          <p:nvPr/>
        </p:nvSpPr>
        <p:spPr>
          <a:xfrm>
            <a:off x="2501752" y="1981513"/>
            <a:ext cx="4735752" cy="397611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MCj04158080000[1]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57224" y="1847722"/>
            <a:ext cx="1428760" cy="1462767"/>
          </a:xfrm>
          <a:prstGeom prst="rect">
            <a:avLst/>
          </a:prstGeom>
          <a:noFill/>
        </p:spPr>
      </p:pic>
      <p:sp>
        <p:nvSpPr>
          <p:cNvPr id="36" name="Rounded Rectangle 35"/>
          <p:cNvSpPr/>
          <p:nvPr/>
        </p:nvSpPr>
        <p:spPr>
          <a:xfrm>
            <a:off x="214282" y="3122384"/>
            <a:ext cx="2786082" cy="258626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sz="2000" dirty="0"/>
              <a:t>checks which</a:t>
            </a:r>
            <a:br>
              <a:rPr lang="en-US" sz="2000" dirty="0"/>
            </a:br>
            <a:r>
              <a:rPr lang="en-US" sz="2000" dirty="0"/>
              <a:t>is the case</a:t>
            </a:r>
          </a:p>
          <a:p>
            <a:pPr algn="ctr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192077"/>
            <a:ext cx="8558007" cy="654032"/>
          </a:xfrm>
        </p:spPr>
        <p:txBody>
          <a:bodyPr>
            <a:noAutofit/>
          </a:bodyPr>
          <a:lstStyle/>
          <a:p>
            <a:r>
              <a:rPr lang="en-US" sz="3200" dirty="0"/>
              <a:t>An interactive proof of graph non-isomorphism</a:t>
            </a:r>
          </a:p>
        </p:txBody>
      </p:sp>
      <p:pic>
        <p:nvPicPr>
          <p:cNvPr id="5" name="Picture 6" descr="PL412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9819" y="1921036"/>
            <a:ext cx="1428760" cy="135914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51778" y="1700651"/>
            <a:ext cx="854081" cy="36933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verifier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771" y="1643050"/>
            <a:ext cx="801245" cy="36933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/>
              <a:t>prover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 flipH="1">
                <a:off x="2646349" y="1071546"/>
                <a:ext cx="4211667" cy="70788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>
                    <a:solidFill>
                      <a:srgbClr val="0070C0"/>
                    </a:solidFill>
                  </a:rPr>
                  <a:t>statement</a:t>
                </a:r>
              </a:p>
              <a:p>
                <a:pPr algn="ctr"/>
                <a:r>
                  <a:rPr lang="en-US" sz="2000" dirty="0"/>
                  <a:t>graphs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are </a:t>
                </a:r>
                <a:r>
                  <a:rPr lang="en-US" sz="2000" b="1" dirty="0">
                    <a:solidFill>
                      <a:schemeClr val="tx1"/>
                    </a:solidFill>
                  </a:rPr>
                  <a:t>not</a:t>
                </a:r>
                <a:r>
                  <a:rPr lang="en-US" sz="2000" dirty="0">
                    <a:solidFill>
                      <a:schemeClr val="tx1"/>
                    </a:solidFill>
                  </a:rPr>
                  <a:t> isomorphic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646349" y="1071546"/>
                <a:ext cx="4211667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cxnSpLocks/>
            <a:stCxn id="8" idx="3"/>
            <a:endCxn id="4" idx="0"/>
          </p:cNvCxnSpPr>
          <p:nvPr/>
        </p:nvCxnSpPr>
        <p:spPr>
          <a:xfrm flipH="1">
            <a:off x="1571604" y="1425489"/>
            <a:ext cx="1074745" cy="4222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  <a:stCxn id="8" idx="1"/>
            <a:endCxn id="5" idx="0"/>
          </p:cNvCxnSpPr>
          <p:nvPr/>
        </p:nvCxnSpPr>
        <p:spPr>
          <a:xfrm>
            <a:off x="6858016" y="1425489"/>
            <a:ext cx="1146183" cy="49554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ight Arrow 20"/>
              <p:cNvSpPr/>
              <p:nvPr/>
            </p:nvSpPr>
            <p:spPr>
              <a:xfrm flipH="1">
                <a:off x="2741059" y="2557644"/>
                <a:ext cx="4116957" cy="785818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:=</m:t>
                      </m:r>
                      <m:r>
                        <a:rPr lang="el-GR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ight Arrow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41059" y="2557644"/>
                <a:ext cx="4116957" cy="785818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/>
          <p:cNvSpPr/>
          <p:nvPr/>
        </p:nvSpPr>
        <p:spPr>
          <a:xfrm>
            <a:off x="3108776" y="3498804"/>
            <a:ext cx="4000528" cy="2553509"/>
          </a:xfrm>
          <a:prstGeom prst="rightArrow">
            <a:avLst>
              <a:gd name="adj1" fmla="val 75365"/>
              <a:gd name="adj2" fmla="val 50000"/>
            </a:avLst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sends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2441983" y="3936392"/>
                <a:ext cx="570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983" y="3936392"/>
                <a:ext cx="570990" cy="400110"/>
              </a:xfrm>
              <a:prstGeom prst="rect">
                <a:avLst/>
              </a:prstGeom>
              <a:blipFill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1431904" y="5253164"/>
                <a:ext cx="4427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904" y="5253164"/>
                <a:ext cx="44275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000569" y="2040666"/>
                <a:ext cx="18413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iterate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times: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569" y="2040666"/>
                <a:ext cx="1841338" cy="400110"/>
              </a:xfrm>
              <a:prstGeom prst="rect">
                <a:avLst/>
              </a:prstGeom>
              <a:blipFill>
                <a:blip r:embed="rId10"/>
                <a:stretch>
                  <a:fillRect l="-3311" t="-9231" r="-3311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093743" y="3728107"/>
                <a:ext cx="1916069" cy="10001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accepts if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3743" y="3728107"/>
                <a:ext cx="1916069" cy="10001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76E512-0D56-847A-8096-7E19AEBBD8BF}"/>
                  </a:ext>
                </a:extLst>
              </p:cNvPr>
              <p:cNvSpPr txBox="1"/>
              <p:nvPr/>
            </p:nvSpPr>
            <p:spPr>
              <a:xfrm>
                <a:off x="7035947" y="2341931"/>
                <a:ext cx="2031663" cy="64633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selects random</a:t>
                </a: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pl-PL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76E512-0D56-847A-8096-7E19AEBBD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47" y="2341931"/>
                <a:ext cx="2031663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4FD41B-7367-9BE1-AA49-B000D40934E5}"/>
                  </a:ext>
                </a:extLst>
              </p:cNvPr>
              <p:cNvSpPr txBox="1"/>
              <p:nvPr/>
            </p:nvSpPr>
            <p:spPr>
              <a:xfrm>
                <a:off x="3404616" y="4626955"/>
                <a:ext cx="69621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𝒋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≔ 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F4FD41B-7367-9BE1-AA49-B000D40934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4616" y="4626955"/>
                <a:ext cx="696216" cy="369332"/>
              </a:xfrm>
              <a:prstGeom prst="rect">
                <a:avLst/>
              </a:prstGeom>
              <a:blipFill>
                <a:blip r:embed="rId15"/>
                <a:stretch>
                  <a:fillRect l="-14912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68C3BA-3533-B0AA-1717-74AA0D6128E5}"/>
                  </a:ext>
                </a:extLst>
              </p:cNvPr>
              <p:cNvSpPr txBox="1"/>
              <p:nvPr/>
            </p:nvSpPr>
            <p:spPr>
              <a:xfrm>
                <a:off x="3945486" y="4250854"/>
                <a:ext cx="512961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{</m:t>
                      </m:r>
                    </m:oMath>
                  </m:oMathPara>
                </a14:m>
                <a:endParaRPr lang="en-US" sz="6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3668C3BA-3533-B0AA-1717-74AA0D6128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486" y="4250854"/>
                <a:ext cx="512961" cy="1015663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F9E8DD3-F5D2-8B53-B30E-086D6C8F2608}"/>
                  </a:ext>
                </a:extLst>
              </p:cNvPr>
              <p:cNvSpPr txBox="1"/>
              <p:nvPr/>
            </p:nvSpPr>
            <p:spPr>
              <a:xfrm>
                <a:off x="4477412" y="4478676"/>
                <a:ext cx="15125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≅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F9E8DD3-F5D2-8B53-B30E-086D6C8F2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412" y="4478676"/>
                <a:ext cx="1512594" cy="369332"/>
              </a:xfrm>
              <a:prstGeom prst="rect">
                <a:avLst/>
              </a:prstGeom>
              <a:blipFill>
                <a:blip r:embed="rId17"/>
                <a:stretch>
                  <a:fillRect l="-6827" t="-26667" r="-562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705BD6-ACD0-87D2-0685-054E57437720}"/>
                  </a:ext>
                </a:extLst>
              </p:cNvPr>
              <p:cNvSpPr txBox="1"/>
              <p:nvPr/>
            </p:nvSpPr>
            <p:spPr>
              <a:xfrm>
                <a:off x="4458447" y="4875114"/>
                <a:ext cx="151259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≅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D705BD6-ACD0-87D2-0685-054E57437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447" y="4875114"/>
                <a:ext cx="1512594" cy="369332"/>
              </a:xfrm>
              <a:prstGeom prst="rect">
                <a:avLst/>
              </a:prstGeom>
              <a:blipFill>
                <a:blip r:embed="rId18"/>
                <a:stretch>
                  <a:fillRect l="-6827" t="-26667" r="-5622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Arrow: Left-Right 44">
                <a:extLst>
                  <a:ext uri="{FF2B5EF4-FFF2-40B4-BE49-F238E27FC236}">
                    <a16:creationId xmlns:a16="http://schemas.microsoft.com/office/drawing/2014/main" id="{65E44CFC-0022-B35B-15B1-FDB055208B31}"/>
                  </a:ext>
                </a:extLst>
              </p:cNvPr>
              <p:cNvSpPr/>
              <p:nvPr/>
            </p:nvSpPr>
            <p:spPr>
              <a:xfrm rot="2745227">
                <a:off x="609575" y="4361475"/>
                <a:ext cx="1162178" cy="685009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Arrow: Left-Right 44">
                <a:extLst>
                  <a:ext uri="{FF2B5EF4-FFF2-40B4-BE49-F238E27FC236}">
                    <a16:creationId xmlns:a16="http://schemas.microsoft.com/office/drawing/2014/main" id="{65E44CFC-0022-B35B-15B1-FDB055208B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45227">
                <a:off x="609575" y="4361475"/>
                <a:ext cx="1162178" cy="685009"/>
              </a:xfrm>
              <a:prstGeom prst="leftRightArrow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Arrow: Left-Right 45">
                <a:extLst>
                  <a:ext uri="{FF2B5EF4-FFF2-40B4-BE49-F238E27FC236}">
                    <a16:creationId xmlns:a16="http://schemas.microsoft.com/office/drawing/2014/main" id="{CAE826E5-CB91-34AD-4110-E54A51876616}"/>
                  </a:ext>
                </a:extLst>
              </p:cNvPr>
              <p:cNvSpPr/>
              <p:nvPr/>
            </p:nvSpPr>
            <p:spPr>
              <a:xfrm rot="19244526">
                <a:off x="1547344" y="4376962"/>
                <a:ext cx="1162178" cy="685009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Arrow: Left-Right 45">
                <a:extLst>
                  <a:ext uri="{FF2B5EF4-FFF2-40B4-BE49-F238E27FC236}">
                    <a16:creationId xmlns:a16="http://schemas.microsoft.com/office/drawing/2014/main" id="{CAE826E5-CB91-34AD-4110-E54A518766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44526">
                <a:off x="1547344" y="4376962"/>
                <a:ext cx="1162178" cy="685009"/>
              </a:xfrm>
              <a:prstGeom prst="leftRightArrow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5116E49-051F-83EF-C093-382413EFCCDC}"/>
              </a:ext>
            </a:extLst>
          </p:cNvPr>
          <p:cNvSpPr txBox="1"/>
          <p:nvPr/>
        </p:nvSpPr>
        <p:spPr>
          <a:xfrm flipH="1">
            <a:off x="214282" y="6052313"/>
            <a:ext cx="29172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this technique is called “</a:t>
            </a:r>
            <a:r>
              <a:rPr lang="en-US" sz="2000" b="1" dirty="0"/>
              <a:t>amplification</a:t>
            </a:r>
            <a:r>
              <a:rPr lang="en-US" sz="2000" dirty="0"/>
              <a:t>”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2B0EF733-863D-B794-93C4-C3EAB0F54E6B}"/>
              </a:ext>
            </a:extLst>
          </p:cNvPr>
          <p:cNvCxnSpPr>
            <a:cxnSpLocks/>
            <a:stCxn id="25" idx="1"/>
            <a:endCxn id="24" idx="2"/>
          </p:cNvCxnSpPr>
          <p:nvPr/>
        </p:nvCxnSpPr>
        <p:spPr>
          <a:xfrm flipV="1">
            <a:off x="3131510" y="5957625"/>
            <a:ext cx="1738118" cy="448631"/>
          </a:xfrm>
          <a:prstGeom prst="curvedConnector2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2C87E5C-182A-A3B8-BF6F-F2BF1DF6E764}"/>
                  </a:ext>
                </a:extLst>
              </p:cNvPr>
              <p:cNvSpPr/>
              <p:nvPr/>
            </p:nvSpPr>
            <p:spPr>
              <a:xfrm>
                <a:off x="411660" y="3768300"/>
                <a:ext cx="570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C2C87E5C-182A-A3B8-BF6F-F2BF1DF6E7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660" y="3768300"/>
                <a:ext cx="570990" cy="400110"/>
              </a:xfrm>
              <a:prstGeom prst="rect">
                <a:avLst/>
              </a:prstGeom>
              <a:blipFill>
                <a:blip r:embed="rId21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655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8" grpId="0" animBg="1"/>
      <p:bldP spid="21" grpId="0" animBg="1"/>
      <p:bldP spid="13" grpId="0" animBg="1"/>
      <p:bldP spid="30" grpId="0"/>
      <p:bldP spid="32" grpId="0"/>
      <p:bldP spid="37" grpId="0"/>
      <p:bldP spid="38" grpId="0" animBg="1"/>
      <p:bldP spid="27" grpId="0" animBg="1"/>
      <p:bldP spid="41" grpId="0"/>
      <p:bldP spid="42" grpId="0"/>
      <p:bldP spid="43" grpId="0"/>
      <p:bldP spid="44" grpId="0"/>
      <p:bldP spid="45" grpId="0" animBg="1"/>
      <p:bldP spid="45" grpId="1" animBg="1"/>
      <p:bldP spid="46" grpId="0" animBg="1"/>
      <p:bldP spid="46" grpId="1" animBg="1"/>
      <p:bldP spid="25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86E71-F8C0-4EE7-5A4E-AF9B9F506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313" y="231904"/>
            <a:ext cx="7886700" cy="1051890"/>
          </a:xfrm>
        </p:spPr>
        <p:txBody>
          <a:bodyPr/>
          <a:lstStyle/>
          <a:p>
            <a:r>
              <a:rPr lang="en-US" dirty="0"/>
              <a:t>Completeness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937289-B758-4556-2E91-441FDB0978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Since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are </a:t>
                </a:r>
                <a:r>
                  <a:rPr lang="en-US" b="1" dirty="0">
                    <a:solidFill>
                      <a:srgbClr val="FF0000"/>
                    </a:solidFill>
                  </a:rPr>
                  <a:t>not</a:t>
                </a:r>
                <a:r>
                  <a:rPr lang="en-US" dirty="0"/>
                  <a:t> </a:t>
                </a:r>
                <a:r>
                  <a:rPr lang="en-US" b="1" dirty="0"/>
                  <a:t>isomorphic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thus,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 can be isomorphic with </a:t>
                </a:r>
                <a:r>
                  <a:rPr lang="en-US" b="1" dirty="0">
                    <a:solidFill>
                      <a:srgbClr val="7030A0"/>
                    </a:solidFill>
                  </a:rPr>
                  <a:t>only one of them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Therefore</a:t>
                </a:r>
                <a:r>
                  <a:rPr lang="en-US" dirty="0"/>
                  <a:t>, always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 and the verifier accepts.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Hence</a:t>
                </a:r>
                <a:r>
                  <a:rPr lang="en-US" dirty="0"/>
                  <a:t>: completeness holds </a:t>
                </a:r>
                <a:r>
                  <a:rPr lang="en-US" b="1" dirty="0"/>
                  <a:t>with probability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937289-B758-4556-2E91-441FDB0978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3361" r="-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7027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B15F2-6AA0-79DB-CBEB-025F1EB5E2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0" y="40468"/>
            <a:ext cx="7886700" cy="993337"/>
          </a:xfrm>
        </p:spPr>
        <p:txBody>
          <a:bodyPr/>
          <a:lstStyle/>
          <a:p>
            <a:r>
              <a:rPr lang="en-US" dirty="0"/>
              <a:t>Soundness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1A81A9-9955-B4F9-8F2D-77042D9F15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1150" y="1009372"/>
                <a:ext cx="7886700" cy="65158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. 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≅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≅ 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1A81A9-9955-B4F9-8F2D-77042D9F15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1150" y="1009372"/>
                <a:ext cx="7886700" cy="651583"/>
              </a:xfrm>
              <a:blipFill>
                <a:blip r:embed="rId2"/>
                <a:stretch>
                  <a:fillRect l="-1546" t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7A514C-36D1-95F5-D410-EB5D7D4C721D}"/>
              </a:ext>
            </a:extLst>
          </p:cNvPr>
          <p:cNvSpPr/>
          <p:nvPr/>
        </p:nvSpPr>
        <p:spPr>
          <a:xfrm>
            <a:off x="1954190" y="1835149"/>
            <a:ext cx="5691210" cy="300594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9D82F66-02E0-C49A-A10A-CF661A4165A3}"/>
              </a:ext>
            </a:extLst>
          </p:cNvPr>
          <p:cNvSpPr/>
          <p:nvPr/>
        </p:nvSpPr>
        <p:spPr>
          <a:xfrm>
            <a:off x="2772597" y="2047591"/>
            <a:ext cx="4310006" cy="2555208"/>
          </a:xfrm>
          <a:custGeom>
            <a:avLst/>
            <a:gdLst>
              <a:gd name="connsiteX0" fmla="*/ 1458930 w 2208943"/>
              <a:gd name="connsiteY0" fmla="*/ 154112 h 1876921"/>
              <a:gd name="connsiteX1" fmla="*/ 1828800 w 2208943"/>
              <a:gd name="connsiteY1" fmla="*/ 174660 h 1876921"/>
              <a:gd name="connsiteX2" fmla="*/ 2013734 w 2208943"/>
              <a:gd name="connsiteY2" fmla="*/ 184934 h 1876921"/>
              <a:gd name="connsiteX3" fmla="*/ 2085653 w 2208943"/>
              <a:gd name="connsiteY3" fmla="*/ 215757 h 1876921"/>
              <a:gd name="connsiteX4" fmla="*/ 2157573 w 2208943"/>
              <a:gd name="connsiteY4" fmla="*/ 287676 h 1876921"/>
              <a:gd name="connsiteX5" fmla="*/ 2208943 w 2208943"/>
              <a:gd name="connsiteY5" fmla="*/ 431514 h 1876921"/>
              <a:gd name="connsiteX6" fmla="*/ 2188395 w 2208943"/>
              <a:gd name="connsiteY6" fmla="*/ 1212350 h 1876921"/>
              <a:gd name="connsiteX7" fmla="*/ 2167847 w 2208943"/>
              <a:gd name="connsiteY7" fmla="*/ 1294543 h 1876921"/>
              <a:gd name="connsiteX8" fmla="*/ 2157573 w 2208943"/>
              <a:gd name="connsiteY8" fmla="*/ 1345914 h 1876921"/>
              <a:gd name="connsiteX9" fmla="*/ 2137024 w 2208943"/>
              <a:gd name="connsiteY9" fmla="*/ 1387011 h 1876921"/>
              <a:gd name="connsiteX10" fmla="*/ 2116476 w 2208943"/>
              <a:gd name="connsiteY10" fmla="*/ 1448656 h 1876921"/>
              <a:gd name="connsiteX11" fmla="*/ 2106202 w 2208943"/>
              <a:gd name="connsiteY11" fmla="*/ 1479478 h 1876921"/>
              <a:gd name="connsiteX12" fmla="*/ 2085653 w 2208943"/>
              <a:gd name="connsiteY12" fmla="*/ 1500026 h 1876921"/>
              <a:gd name="connsiteX13" fmla="*/ 2034283 w 2208943"/>
              <a:gd name="connsiteY13" fmla="*/ 1571946 h 1876921"/>
              <a:gd name="connsiteX14" fmla="*/ 1972638 w 2208943"/>
              <a:gd name="connsiteY14" fmla="*/ 1633591 h 1876921"/>
              <a:gd name="connsiteX15" fmla="*/ 1952089 w 2208943"/>
              <a:gd name="connsiteY15" fmla="*/ 1654139 h 1876921"/>
              <a:gd name="connsiteX16" fmla="*/ 1910993 w 2208943"/>
              <a:gd name="connsiteY16" fmla="*/ 1705510 h 1876921"/>
              <a:gd name="connsiteX17" fmla="*/ 1859622 w 2208943"/>
              <a:gd name="connsiteY17" fmla="*/ 1726058 h 1876921"/>
              <a:gd name="connsiteX18" fmla="*/ 1808251 w 2208943"/>
              <a:gd name="connsiteY18" fmla="*/ 1767155 h 1876921"/>
              <a:gd name="connsiteX19" fmla="*/ 1756880 w 2208943"/>
              <a:gd name="connsiteY19" fmla="*/ 1787703 h 1876921"/>
              <a:gd name="connsiteX20" fmla="*/ 1654139 w 2208943"/>
              <a:gd name="connsiteY20" fmla="*/ 1818525 h 1876921"/>
              <a:gd name="connsiteX21" fmla="*/ 1407559 w 2208943"/>
              <a:gd name="connsiteY21" fmla="*/ 1818525 h 1876921"/>
              <a:gd name="connsiteX22" fmla="*/ 1376737 w 2208943"/>
              <a:gd name="connsiteY22" fmla="*/ 1797977 h 1876921"/>
              <a:gd name="connsiteX23" fmla="*/ 1345914 w 2208943"/>
              <a:gd name="connsiteY23" fmla="*/ 1787703 h 1876921"/>
              <a:gd name="connsiteX24" fmla="*/ 1160979 w 2208943"/>
              <a:gd name="connsiteY24" fmla="*/ 1736332 h 1876921"/>
              <a:gd name="connsiteX25" fmla="*/ 1078786 w 2208943"/>
              <a:gd name="connsiteY25" fmla="*/ 1705510 h 1876921"/>
              <a:gd name="connsiteX26" fmla="*/ 986319 w 2208943"/>
              <a:gd name="connsiteY26" fmla="*/ 1654139 h 1876921"/>
              <a:gd name="connsiteX27" fmla="*/ 934948 w 2208943"/>
              <a:gd name="connsiteY27" fmla="*/ 1633591 h 1876921"/>
              <a:gd name="connsiteX28" fmla="*/ 852755 w 2208943"/>
              <a:gd name="connsiteY28" fmla="*/ 1602768 h 1876921"/>
              <a:gd name="connsiteX29" fmla="*/ 750013 w 2208943"/>
              <a:gd name="connsiteY29" fmla="*/ 1561671 h 1876921"/>
              <a:gd name="connsiteX30" fmla="*/ 616449 w 2208943"/>
              <a:gd name="connsiteY30" fmla="*/ 1541123 h 1876921"/>
              <a:gd name="connsiteX31" fmla="*/ 585626 w 2208943"/>
              <a:gd name="connsiteY31" fmla="*/ 1530849 h 1876921"/>
              <a:gd name="connsiteX32" fmla="*/ 534256 w 2208943"/>
              <a:gd name="connsiteY32" fmla="*/ 1510301 h 1876921"/>
              <a:gd name="connsiteX33" fmla="*/ 441788 w 2208943"/>
              <a:gd name="connsiteY33" fmla="*/ 1500026 h 1876921"/>
              <a:gd name="connsiteX34" fmla="*/ 410966 w 2208943"/>
              <a:gd name="connsiteY34" fmla="*/ 1489752 h 1876921"/>
              <a:gd name="connsiteX35" fmla="*/ 369869 w 2208943"/>
              <a:gd name="connsiteY35" fmla="*/ 1469204 h 1876921"/>
              <a:gd name="connsiteX36" fmla="*/ 328773 w 2208943"/>
              <a:gd name="connsiteY36" fmla="*/ 1458930 h 1876921"/>
              <a:gd name="connsiteX37" fmla="*/ 267128 w 2208943"/>
              <a:gd name="connsiteY37" fmla="*/ 1417833 h 1876921"/>
              <a:gd name="connsiteX38" fmla="*/ 205483 w 2208943"/>
              <a:gd name="connsiteY38" fmla="*/ 1376737 h 1876921"/>
              <a:gd name="connsiteX39" fmla="*/ 184934 w 2208943"/>
              <a:gd name="connsiteY39" fmla="*/ 1345914 h 1876921"/>
              <a:gd name="connsiteX40" fmla="*/ 82193 w 2208943"/>
              <a:gd name="connsiteY40" fmla="*/ 1253447 h 1876921"/>
              <a:gd name="connsiteX41" fmla="*/ 10274 w 2208943"/>
              <a:gd name="connsiteY41" fmla="*/ 1140431 h 1876921"/>
              <a:gd name="connsiteX42" fmla="*/ 0 w 2208943"/>
              <a:gd name="connsiteY42" fmla="*/ 1099334 h 1876921"/>
              <a:gd name="connsiteX43" fmla="*/ 10274 w 2208943"/>
              <a:gd name="connsiteY43" fmla="*/ 965770 h 1876921"/>
              <a:gd name="connsiteX44" fmla="*/ 20548 w 2208943"/>
              <a:gd name="connsiteY44" fmla="*/ 934948 h 1876921"/>
              <a:gd name="connsiteX45" fmla="*/ 51370 w 2208943"/>
              <a:gd name="connsiteY45" fmla="*/ 904125 h 1876921"/>
              <a:gd name="connsiteX46" fmla="*/ 92467 w 2208943"/>
              <a:gd name="connsiteY46" fmla="*/ 842480 h 1876921"/>
              <a:gd name="connsiteX47" fmla="*/ 123289 w 2208943"/>
              <a:gd name="connsiteY47" fmla="*/ 832206 h 1876921"/>
              <a:gd name="connsiteX48" fmla="*/ 143838 w 2208943"/>
              <a:gd name="connsiteY48" fmla="*/ 801384 h 1876921"/>
              <a:gd name="connsiteX49" fmla="*/ 205483 w 2208943"/>
              <a:gd name="connsiteY49" fmla="*/ 770561 h 1876921"/>
              <a:gd name="connsiteX50" fmla="*/ 246579 w 2208943"/>
              <a:gd name="connsiteY50" fmla="*/ 760287 h 1876921"/>
              <a:gd name="connsiteX51" fmla="*/ 308224 w 2208943"/>
              <a:gd name="connsiteY51" fmla="*/ 719191 h 1876921"/>
              <a:gd name="connsiteX52" fmla="*/ 328773 w 2208943"/>
              <a:gd name="connsiteY52" fmla="*/ 698642 h 1876921"/>
              <a:gd name="connsiteX53" fmla="*/ 369869 w 2208943"/>
              <a:gd name="connsiteY53" fmla="*/ 678094 h 1876921"/>
              <a:gd name="connsiteX54" fmla="*/ 390418 w 2208943"/>
              <a:gd name="connsiteY54" fmla="*/ 657546 h 1876921"/>
              <a:gd name="connsiteX55" fmla="*/ 452062 w 2208943"/>
              <a:gd name="connsiteY55" fmla="*/ 626723 h 1876921"/>
              <a:gd name="connsiteX56" fmla="*/ 503433 w 2208943"/>
              <a:gd name="connsiteY56" fmla="*/ 595901 h 1876921"/>
              <a:gd name="connsiteX57" fmla="*/ 565078 w 2208943"/>
              <a:gd name="connsiteY57" fmla="*/ 544530 h 1876921"/>
              <a:gd name="connsiteX58" fmla="*/ 575352 w 2208943"/>
              <a:gd name="connsiteY58" fmla="*/ 503433 h 1876921"/>
              <a:gd name="connsiteX59" fmla="*/ 595901 w 2208943"/>
              <a:gd name="connsiteY59" fmla="*/ 410966 h 1876921"/>
              <a:gd name="connsiteX60" fmla="*/ 626723 w 2208943"/>
              <a:gd name="connsiteY60" fmla="*/ 328773 h 1876921"/>
              <a:gd name="connsiteX61" fmla="*/ 657546 w 2208943"/>
              <a:gd name="connsiteY61" fmla="*/ 277402 h 1876921"/>
              <a:gd name="connsiteX62" fmla="*/ 678094 w 2208943"/>
              <a:gd name="connsiteY62" fmla="*/ 236305 h 1876921"/>
              <a:gd name="connsiteX63" fmla="*/ 719191 w 2208943"/>
              <a:gd name="connsiteY63" fmla="*/ 174660 h 1876921"/>
              <a:gd name="connsiteX64" fmla="*/ 801384 w 2208943"/>
              <a:gd name="connsiteY64" fmla="*/ 82193 h 1876921"/>
              <a:gd name="connsiteX65" fmla="*/ 832206 w 2208943"/>
              <a:gd name="connsiteY65" fmla="*/ 71919 h 1876921"/>
              <a:gd name="connsiteX66" fmla="*/ 852755 w 2208943"/>
              <a:gd name="connsiteY66" fmla="*/ 41096 h 1876921"/>
              <a:gd name="connsiteX67" fmla="*/ 914400 w 2208943"/>
              <a:gd name="connsiteY67" fmla="*/ 0 h 1876921"/>
              <a:gd name="connsiteX68" fmla="*/ 1150705 w 2208943"/>
              <a:gd name="connsiteY68" fmla="*/ 10274 h 1876921"/>
              <a:gd name="connsiteX69" fmla="*/ 1212350 w 2208943"/>
              <a:gd name="connsiteY69" fmla="*/ 30822 h 1876921"/>
              <a:gd name="connsiteX70" fmla="*/ 1243173 w 2208943"/>
              <a:gd name="connsiteY70" fmla="*/ 41096 h 1876921"/>
              <a:gd name="connsiteX71" fmla="*/ 1273995 w 2208943"/>
              <a:gd name="connsiteY71" fmla="*/ 51370 h 1876921"/>
              <a:gd name="connsiteX72" fmla="*/ 1356188 w 2208943"/>
              <a:gd name="connsiteY72" fmla="*/ 92467 h 1876921"/>
              <a:gd name="connsiteX73" fmla="*/ 1387011 w 2208943"/>
              <a:gd name="connsiteY73" fmla="*/ 102741 h 1876921"/>
              <a:gd name="connsiteX74" fmla="*/ 1407559 w 2208943"/>
              <a:gd name="connsiteY74" fmla="*/ 133564 h 1876921"/>
              <a:gd name="connsiteX75" fmla="*/ 1458930 w 2208943"/>
              <a:gd name="connsiteY75" fmla="*/ 154112 h 187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2208943" h="1876921">
                <a:moveTo>
                  <a:pt x="1458930" y="154112"/>
                </a:moveTo>
                <a:cubicBezTo>
                  <a:pt x="1529137" y="160961"/>
                  <a:pt x="1468325" y="160524"/>
                  <a:pt x="1828800" y="174660"/>
                </a:cubicBezTo>
                <a:cubicBezTo>
                  <a:pt x="1890492" y="177079"/>
                  <a:pt x="1952089" y="181509"/>
                  <a:pt x="2013734" y="184934"/>
                </a:cubicBezTo>
                <a:cubicBezTo>
                  <a:pt x="2049334" y="193835"/>
                  <a:pt x="2058364" y="191197"/>
                  <a:pt x="2085653" y="215757"/>
                </a:cubicBezTo>
                <a:cubicBezTo>
                  <a:pt x="2110853" y="238437"/>
                  <a:pt x="2157573" y="287676"/>
                  <a:pt x="2157573" y="287676"/>
                </a:cubicBezTo>
                <a:cubicBezTo>
                  <a:pt x="2203913" y="403528"/>
                  <a:pt x="2189723" y="354634"/>
                  <a:pt x="2208943" y="431514"/>
                </a:cubicBezTo>
                <a:cubicBezTo>
                  <a:pt x="2202094" y="691793"/>
                  <a:pt x="2200779" y="952276"/>
                  <a:pt x="2188395" y="1212350"/>
                </a:cubicBezTo>
                <a:cubicBezTo>
                  <a:pt x="2187052" y="1240559"/>
                  <a:pt x="2173385" y="1266851"/>
                  <a:pt x="2167847" y="1294543"/>
                </a:cubicBezTo>
                <a:cubicBezTo>
                  <a:pt x="2164422" y="1311667"/>
                  <a:pt x="2163095" y="1329347"/>
                  <a:pt x="2157573" y="1345914"/>
                </a:cubicBezTo>
                <a:cubicBezTo>
                  <a:pt x="2152730" y="1360444"/>
                  <a:pt x="2142712" y="1372790"/>
                  <a:pt x="2137024" y="1387011"/>
                </a:cubicBezTo>
                <a:cubicBezTo>
                  <a:pt x="2128980" y="1407122"/>
                  <a:pt x="2123325" y="1428108"/>
                  <a:pt x="2116476" y="1448656"/>
                </a:cubicBezTo>
                <a:cubicBezTo>
                  <a:pt x="2113051" y="1458930"/>
                  <a:pt x="2113860" y="1471820"/>
                  <a:pt x="2106202" y="1479478"/>
                </a:cubicBezTo>
                <a:cubicBezTo>
                  <a:pt x="2099352" y="1486327"/>
                  <a:pt x="2091704" y="1492462"/>
                  <a:pt x="2085653" y="1500026"/>
                </a:cubicBezTo>
                <a:cubicBezTo>
                  <a:pt x="2045625" y="1550061"/>
                  <a:pt x="2086356" y="1514087"/>
                  <a:pt x="2034283" y="1571946"/>
                </a:cubicBezTo>
                <a:cubicBezTo>
                  <a:pt x="2014843" y="1593546"/>
                  <a:pt x="1993186" y="1613043"/>
                  <a:pt x="1972638" y="1633591"/>
                </a:cubicBezTo>
                <a:cubicBezTo>
                  <a:pt x="1965788" y="1640440"/>
                  <a:pt x="1957462" y="1646079"/>
                  <a:pt x="1952089" y="1654139"/>
                </a:cubicBezTo>
                <a:cubicBezTo>
                  <a:pt x="1943395" y="1667179"/>
                  <a:pt x="1926757" y="1696502"/>
                  <a:pt x="1910993" y="1705510"/>
                </a:cubicBezTo>
                <a:cubicBezTo>
                  <a:pt x="1894980" y="1714660"/>
                  <a:pt x="1876746" y="1719209"/>
                  <a:pt x="1859622" y="1726058"/>
                </a:cubicBezTo>
                <a:cubicBezTo>
                  <a:pt x="1842498" y="1739757"/>
                  <a:pt x="1827055" y="1755873"/>
                  <a:pt x="1808251" y="1767155"/>
                </a:cubicBezTo>
                <a:cubicBezTo>
                  <a:pt x="1792436" y="1776644"/>
                  <a:pt x="1774212" y="1781400"/>
                  <a:pt x="1756880" y="1787703"/>
                </a:cubicBezTo>
                <a:cubicBezTo>
                  <a:pt x="1701851" y="1807713"/>
                  <a:pt x="1703203" y="1806259"/>
                  <a:pt x="1654139" y="1818525"/>
                </a:cubicBezTo>
                <a:cubicBezTo>
                  <a:pt x="1566546" y="1876921"/>
                  <a:pt x="1616062" y="1853276"/>
                  <a:pt x="1407559" y="1818525"/>
                </a:cubicBezTo>
                <a:cubicBezTo>
                  <a:pt x="1395379" y="1816495"/>
                  <a:pt x="1387781" y="1803499"/>
                  <a:pt x="1376737" y="1797977"/>
                </a:cubicBezTo>
                <a:cubicBezTo>
                  <a:pt x="1367050" y="1793134"/>
                  <a:pt x="1356378" y="1790494"/>
                  <a:pt x="1345914" y="1787703"/>
                </a:cubicBezTo>
                <a:cubicBezTo>
                  <a:pt x="1165537" y="1739602"/>
                  <a:pt x="1281256" y="1776424"/>
                  <a:pt x="1160979" y="1736332"/>
                </a:cubicBezTo>
                <a:cubicBezTo>
                  <a:pt x="1097672" y="1694127"/>
                  <a:pt x="1167658" y="1735134"/>
                  <a:pt x="1078786" y="1705510"/>
                </a:cubicBezTo>
                <a:cubicBezTo>
                  <a:pt x="1049105" y="1695616"/>
                  <a:pt x="1012651" y="1667305"/>
                  <a:pt x="986319" y="1654139"/>
                </a:cubicBezTo>
                <a:cubicBezTo>
                  <a:pt x="969823" y="1645891"/>
                  <a:pt x="951801" y="1641081"/>
                  <a:pt x="934948" y="1633591"/>
                </a:cubicBezTo>
                <a:cubicBezTo>
                  <a:pt x="865868" y="1602889"/>
                  <a:pt x="922864" y="1620295"/>
                  <a:pt x="852755" y="1602768"/>
                </a:cubicBezTo>
                <a:cubicBezTo>
                  <a:pt x="812236" y="1562251"/>
                  <a:pt x="841603" y="1584569"/>
                  <a:pt x="750013" y="1561671"/>
                </a:cubicBezTo>
                <a:cubicBezTo>
                  <a:pt x="678835" y="1543876"/>
                  <a:pt x="722939" y="1552955"/>
                  <a:pt x="616449" y="1541123"/>
                </a:cubicBezTo>
                <a:cubicBezTo>
                  <a:pt x="606175" y="1537698"/>
                  <a:pt x="595767" y="1534652"/>
                  <a:pt x="585626" y="1530849"/>
                </a:cubicBezTo>
                <a:cubicBezTo>
                  <a:pt x="568358" y="1524374"/>
                  <a:pt x="552289" y="1514165"/>
                  <a:pt x="534256" y="1510301"/>
                </a:cubicBezTo>
                <a:cubicBezTo>
                  <a:pt x="503932" y="1503803"/>
                  <a:pt x="472611" y="1503451"/>
                  <a:pt x="441788" y="1500026"/>
                </a:cubicBezTo>
                <a:cubicBezTo>
                  <a:pt x="431514" y="1496601"/>
                  <a:pt x="420920" y="1494018"/>
                  <a:pt x="410966" y="1489752"/>
                </a:cubicBezTo>
                <a:cubicBezTo>
                  <a:pt x="396888" y="1483719"/>
                  <a:pt x="384210" y="1474582"/>
                  <a:pt x="369869" y="1469204"/>
                </a:cubicBezTo>
                <a:cubicBezTo>
                  <a:pt x="356648" y="1464246"/>
                  <a:pt x="342472" y="1462355"/>
                  <a:pt x="328773" y="1458930"/>
                </a:cubicBezTo>
                <a:cubicBezTo>
                  <a:pt x="289527" y="1419686"/>
                  <a:pt x="329327" y="1455153"/>
                  <a:pt x="267128" y="1417833"/>
                </a:cubicBezTo>
                <a:cubicBezTo>
                  <a:pt x="245951" y="1405127"/>
                  <a:pt x="205483" y="1376737"/>
                  <a:pt x="205483" y="1376737"/>
                </a:cubicBezTo>
                <a:cubicBezTo>
                  <a:pt x="198633" y="1366463"/>
                  <a:pt x="193666" y="1354646"/>
                  <a:pt x="184934" y="1345914"/>
                </a:cubicBezTo>
                <a:cubicBezTo>
                  <a:pt x="115789" y="1276769"/>
                  <a:pt x="164093" y="1362646"/>
                  <a:pt x="82193" y="1253447"/>
                </a:cubicBezTo>
                <a:cubicBezTo>
                  <a:pt x="55646" y="1218051"/>
                  <a:pt x="26050" y="1182502"/>
                  <a:pt x="10274" y="1140431"/>
                </a:cubicBezTo>
                <a:cubicBezTo>
                  <a:pt x="5316" y="1127209"/>
                  <a:pt x="3425" y="1113033"/>
                  <a:pt x="0" y="1099334"/>
                </a:cubicBezTo>
                <a:cubicBezTo>
                  <a:pt x="3425" y="1054813"/>
                  <a:pt x="4736" y="1010078"/>
                  <a:pt x="10274" y="965770"/>
                </a:cubicBezTo>
                <a:cubicBezTo>
                  <a:pt x="11617" y="955024"/>
                  <a:pt x="14541" y="943959"/>
                  <a:pt x="20548" y="934948"/>
                </a:cubicBezTo>
                <a:cubicBezTo>
                  <a:pt x="28608" y="922858"/>
                  <a:pt x="41096" y="914399"/>
                  <a:pt x="51370" y="904125"/>
                </a:cubicBezTo>
                <a:cubicBezTo>
                  <a:pt x="62142" y="871810"/>
                  <a:pt x="59483" y="864469"/>
                  <a:pt x="92467" y="842480"/>
                </a:cubicBezTo>
                <a:cubicBezTo>
                  <a:pt x="101478" y="836473"/>
                  <a:pt x="113015" y="835631"/>
                  <a:pt x="123289" y="832206"/>
                </a:cubicBezTo>
                <a:cubicBezTo>
                  <a:pt x="130139" y="821932"/>
                  <a:pt x="135107" y="810115"/>
                  <a:pt x="143838" y="801384"/>
                </a:cubicBezTo>
                <a:cubicBezTo>
                  <a:pt x="161851" y="783371"/>
                  <a:pt x="182083" y="777247"/>
                  <a:pt x="205483" y="770561"/>
                </a:cubicBezTo>
                <a:cubicBezTo>
                  <a:pt x="219060" y="766682"/>
                  <a:pt x="232880" y="763712"/>
                  <a:pt x="246579" y="760287"/>
                </a:cubicBezTo>
                <a:cubicBezTo>
                  <a:pt x="267127" y="746588"/>
                  <a:pt x="290761" y="736654"/>
                  <a:pt x="308224" y="719191"/>
                </a:cubicBezTo>
                <a:cubicBezTo>
                  <a:pt x="315074" y="712341"/>
                  <a:pt x="320713" y="704015"/>
                  <a:pt x="328773" y="698642"/>
                </a:cubicBezTo>
                <a:cubicBezTo>
                  <a:pt x="341516" y="690146"/>
                  <a:pt x="357126" y="686589"/>
                  <a:pt x="369869" y="678094"/>
                </a:cubicBezTo>
                <a:cubicBezTo>
                  <a:pt x="377929" y="672721"/>
                  <a:pt x="382854" y="663597"/>
                  <a:pt x="390418" y="657546"/>
                </a:cubicBezTo>
                <a:cubicBezTo>
                  <a:pt x="418873" y="634782"/>
                  <a:pt x="419505" y="637575"/>
                  <a:pt x="452062" y="626723"/>
                </a:cubicBezTo>
                <a:cubicBezTo>
                  <a:pt x="492200" y="586587"/>
                  <a:pt x="450082" y="622577"/>
                  <a:pt x="503433" y="595901"/>
                </a:cubicBezTo>
                <a:cubicBezTo>
                  <a:pt x="532041" y="581597"/>
                  <a:pt x="542356" y="567252"/>
                  <a:pt x="565078" y="544530"/>
                </a:cubicBezTo>
                <a:cubicBezTo>
                  <a:pt x="568503" y="530831"/>
                  <a:pt x="572289" y="517217"/>
                  <a:pt x="575352" y="503433"/>
                </a:cubicBezTo>
                <a:cubicBezTo>
                  <a:pt x="585949" y="455744"/>
                  <a:pt x="583368" y="454830"/>
                  <a:pt x="595901" y="410966"/>
                </a:cubicBezTo>
                <a:cubicBezTo>
                  <a:pt x="605233" y="378307"/>
                  <a:pt x="613689" y="363532"/>
                  <a:pt x="626723" y="328773"/>
                </a:cubicBezTo>
                <a:cubicBezTo>
                  <a:pt x="642728" y="286093"/>
                  <a:pt x="626953" y="307994"/>
                  <a:pt x="657546" y="277402"/>
                </a:cubicBezTo>
                <a:cubicBezTo>
                  <a:pt x="664395" y="263703"/>
                  <a:pt x="670214" y="249438"/>
                  <a:pt x="678094" y="236305"/>
                </a:cubicBezTo>
                <a:cubicBezTo>
                  <a:pt x="690800" y="215128"/>
                  <a:pt x="705492" y="195208"/>
                  <a:pt x="719191" y="174660"/>
                </a:cubicBezTo>
                <a:cubicBezTo>
                  <a:pt x="738771" y="145291"/>
                  <a:pt x="771222" y="92247"/>
                  <a:pt x="801384" y="82193"/>
                </a:cubicBezTo>
                <a:lnTo>
                  <a:pt x="832206" y="71919"/>
                </a:lnTo>
                <a:cubicBezTo>
                  <a:pt x="839056" y="61645"/>
                  <a:pt x="843462" y="49227"/>
                  <a:pt x="852755" y="41096"/>
                </a:cubicBezTo>
                <a:cubicBezTo>
                  <a:pt x="871341" y="24834"/>
                  <a:pt x="914400" y="0"/>
                  <a:pt x="914400" y="0"/>
                </a:cubicBezTo>
                <a:cubicBezTo>
                  <a:pt x="993168" y="3425"/>
                  <a:pt x="1072281" y="2161"/>
                  <a:pt x="1150705" y="10274"/>
                </a:cubicBezTo>
                <a:cubicBezTo>
                  <a:pt x="1172250" y="12503"/>
                  <a:pt x="1191802" y="23973"/>
                  <a:pt x="1212350" y="30822"/>
                </a:cubicBezTo>
                <a:lnTo>
                  <a:pt x="1243173" y="41096"/>
                </a:lnTo>
                <a:lnTo>
                  <a:pt x="1273995" y="51370"/>
                </a:lnTo>
                <a:cubicBezTo>
                  <a:pt x="1309858" y="87235"/>
                  <a:pt x="1285354" y="68856"/>
                  <a:pt x="1356188" y="92467"/>
                </a:cubicBezTo>
                <a:lnTo>
                  <a:pt x="1387011" y="102741"/>
                </a:lnTo>
                <a:cubicBezTo>
                  <a:pt x="1393860" y="113015"/>
                  <a:pt x="1397088" y="127019"/>
                  <a:pt x="1407559" y="133564"/>
                </a:cubicBezTo>
                <a:cubicBezTo>
                  <a:pt x="1445634" y="157361"/>
                  <a:pt x="1388723" y="147263"/>
                  <a:pt x="1458930" y="154112"/>
                </a:cubicBez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F2255A-FECE-5502-0609-E9A8CB092DD2}"/>
                  </a:ext>
                </a:extLst>
              </p:cNvPr>
              <p:cNvSpPr txBox="1"/>
              <p:nvPr/>
            </p:nvSpPr>
            <p:spPr>
              <a:xfrm>
                <a:off x="4115187" y="2712211"/>
                <a:ext cx="487350" cy="4001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AF2255A-FECE-5502-0609-E9A8CB092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5187" y="2712211"/>
                <a:ext cx="487350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A63352-7D94-6103-D823-9525F79778CC}"/>
                  </a:ext>
                </a:extLst>
              </p:cNvPr>
              <p:cNvSpPr txBox="1"/>
              <p:nvPr/>
            </p:nvSpPr>
            <p:spPr>
              <a:xfrm>
                <a:off x="5188829" y="3755527"/>
                <a:ext cx="487350" cy="4001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A63352-7D94-6103-D823-9525F7977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8829" y="3755527"/>
                <a:ext cx="487350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03798-A6FF-318B-C120-76A66913571E}"/>
                  </a:ext>
                </a:extLst>
              </p:cNvPr>
              <p:cNvSpPr txBox="1"/>
              <p:nvPr/>
            </p:nvSpPr>
            <p:spPr>
              <a:xfrm>
                <a:off x="6420650" y="2762190"/>
                <a:ext cx="487350" cy="4001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8603798-A6FF-318B-C120-76A66913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650" y="2762190"/>
                <a:ext cx="48735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Arrow: Left-Right 11">
                <a:extLst>
                  <a:ext uri="{FF2B5EF4-FFF2-40B4-BE49-F238E27FC236}">
                    <a16:creationId xmlns:a16="http://schemas.microsoft.com/office/drawing/2014/main" id="{6345DE97-6DC8-16C5-C27E-08DB179D7D48}"/>
                  </a:ext>
                </a:extLst>
              </p:cNvPr>
              <p:cNvSpPr/>
              <p:nvPr/>
            </p:nvSpPr>
            <p:spPr>
              <a:xfrm rot="2745227">
                <a:off x="4112842" y="3248948"/>
                <a:ext cx="1162178" cy="685009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Arrow: Left-Right 11">
                <a:extLst>
                  <a:ext uri="{FF2B5EF4-FFF2-40B4-BE49-F238E27FC236}">
                    <a16:creationId xmlns:a16="http://schemas.microsoft.com/office/drawing/2014/main" id="{6345DE97-6DC8-16C5-C27E-08DB179D7D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745227">
                <a:off x="4112842" y="3248948"/>
                <a:ext cx="1162178" cy="685009"/>
              </a:xfrm>
              <a:prstGeom prst="left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Arrow: Left-Right 12">
                <a:extLst>
                  <a:ext uri="{FF2B5EF4-FFF2-40B4-BE49-F238E27FC236}">
                    <a16:creationId xmlns:a16="http://schemas.microsoft.com/office/drawing/2014/main" id="{092EE1E9-370B-6039-8DD7-3B904359B160}"/>
                  </a:ext>
                </a:extLst>
              </p:cNvPr>
              <p:cNvSpPr/>
              <p:nvPr/>
            </p:nvSpPr>
            <p:spPr>
              <a:xfrm rot="19244526">
                <a:off x="5602576" y="3326434"/>
                <a:ext cx="1162178" cy="685009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Arrow: Left-Right 12">
                <a:extLst>
                  <a:ext uri="{FF2B5EF4-FFF2-40B4-BE49-F238E27FC236}">
                    <a16:creationId xmlns:a16="http://schemas.microsoft.com/office/drawing/2014/main" id="{092EE1E9-370B-6039-8DD7-3B904359B1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44526">
                <a:off x="5602576" y="3326434"/>
                <a:ext cx="1162178" cy="685009"/>
              </a:xfrm>
              <a:prstGeom prst="left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2BC6AFE-5347-6131-C07F-975392F73A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5900" y="4962782"/>
                <a:ext cx="8928100" cy="10093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So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 with probability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After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iterations </a:t>
                </a:r>
                <a:r>
                  <a:rPr lang="en-US" b="1" dirty="0">
                    <a:solidFill>
                      <a:srgbClr val="FF0000"/>
                    </a:solidFill>
                  </a:rPr>
                  <a:t>P(verifier accepts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≅</m:t>
                    </m:r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)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Content Placeholder 2">
                <a:extLst>
                  <a:ext uri="{FF2B5EF4-FFF2-40B4-BE49-F238E27FC236}">
                    <a16:creationId xmlns:a16="http://schemas.microsoft.com/office/drawing/2014/main" id="{02BC6AFE-5347-6131-C07F-975392F73A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00" y="4962782"/>
                <a:ext cx="8928100" cy="1009383"/>
              </a:xfrm>
              <a:prstGeom prst="rect">
                <a:avLst/>
              </a:prstGeom>
              <a:blipFill>
                <a:blip r:embed="rId8"/>
                <a:stretch>
                  <a:fillRect l="-1229" t="-9639" b="-7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Speech Bubble: Rectangle 14">
                <a:extLst>
                  <a:ext uri="{FF2B5EF4-FFF2-40B4-BE49-F238E27FC236}">
                    <a16:creationId xmlns:a16="http://schemas.microsoft.com/office/drawing/2014/main" id="{112CC154-9B15-14D8-0A00-7D7EAE2A7315}"/>
                  </a:ext>
                </a:extLst>
              </p:cNvPr>
              <p:cNvSpPr/>
              <p:nvPr/>
            </p:nvSpPr>
            <p:spPr>
              <a:xfrm>
                <a:off x="2451490" y="6028160"/>
                <a:ext cx="5682271" cy="565150"/>
              </a:xfrm>
              <a:prstGeom prst="wedgeRectCallout">
                <a:avLst>
                  <a:gd name="adj1" fmla="val 23660"/>
                  <a:gd name="adj2" fmla="val -82444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“soundness error”: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5" name="Speech Bubble: Rectangle 14">
                <a:extLst>
                  <a:ext uri="{FF2B5EF4-FFF2-40B4-BE49-F238E27FC236}">
                    <a16:creationId xmlns:a16="http://schemas.microsoft.com/office/drawing/2014/main" id="{112CC154-9B15-14D8-0A00-7D7EAE2A73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490" y="6028160"/>
                <a:ext cx="5682271" cy="565150"/>
              </a:xfrm>
              <a:prstGeom prst="wedgeRectCallout">
                <a:avLst>
                  <a:gd name="adj1" fmla="val 23660"/>
                  <a:gd name="adj2" fmla="val -82444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Arrow: Left-Right 22">
                <a:extLst>
                  <a:ext uri="{FF2B5EF4-FFF2-40B4-BE49-F238E27FC236}">
                    <a16:creationId xmlns:a16="http://schemas.microsoft.com/office/drawing/2014/main" id="{6D19FB39-DCF6-0FD6-8333-AD962F7AFDBC}"/>
                  </a:ext>
                </a:extLst>
              </p:cNvPr>
              <p:cNvSpPr/>
              <p:nvPr/>
            </p:nvSpPr>
            <p:spPr>
              <a:xfrm>
                <a:off x="4693932" y="2569761"/>
                <a:ext cx="1552115" cy="685009"/>
              </a:xfrm>
              <a:prstGeom prst="leftRigh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≅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Arrow: Left-Right 22">
                <a:extLst>
                  <a:ext uri="{FF2B5EF4-FFF2-40B4-BE49-F238E27FC236}">
                    <a16:creationId xmlns:a16="http://schemas.microsoft.com/office/drawing/2014/main" id="{6D19FB39-DCF6-0FD6-8333-AD962F7AFD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932" y="2569761"/>
                <a:ext cx="1552115" cy="685009"/>
              </a:xfrm>
              <a:prstGeom prst="leftRightArrow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831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 animBg="1"/>
      <p:bldP spid="7" grpId="0" animBg="1"/>
      <p:bldP spid="11" grpId="0" animBg="1"/>
      <p:bldP spid="12" grpId="0" animBg="1"/>
      <p:bldP spid="13" grpId="0" animBg="1"/>
      <p:bldP spid="15" grpId="0" animBg="1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5918" y="1428736"/>
            <a:ext cx="6929486" cy="4929222"/>
          </a:xfrm>
        </p:spPr>
        <p:txBody>
          <a:bodyPr>
            <a:normAutofit/>
          </a:bodyPr>
          <a:lstStyle/>
          <a:p>
            <a:pPr marL="457200" indent="-514350">
              <a:buFont typeface="+mj-lt"/>
              <a:buAutoNum type="arabicPeriod"/>
            </a:pPr>
            <a:r>
              <a:rPr lang="en-US" dirty="0"/>
              <a:t>Interactive Proofs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Zero-Knowledge Proofs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Zero-Knowledge Proofs of Knowledge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Non-Interactive Zero-Knowledge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Applications 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457200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None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428596" y="1428736"/>
            <a:ext cx="1214446" cy="500066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0731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7683-7B3D-A933-DC3C-D85F9C5BD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079" y="-23434"/>
            <a:ext cx="7886700" cy="1325563"/>
          </a:xfrm>
        </p:spPr>
        <p:txBody>
          <a:bodyPr/>
          <a:lstStyle/>
          <a:p>
            <a:r>
              <a:rPr lang="en-US" dirty="0"/>
              <a:t>The situation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277DA4-9ECE-928E-3A74-1204F46E43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9469" y="1146436"/>
                <a:ext cx="8700474" cy="168549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sz="2400" dirty="0"/>
                  <a:t>We have just shown that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sub>
                            </m:sSub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pl-PL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𝐚𝐫𝐞</m:t>
                        </m:r>
                        <m:r>
                          <a:rPr lang="pl-PL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𝐧𝐨𝐭</m:t>
                        </m:r>
                        <m:r>
                          <a:rPr lang="pl-PL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l-PL" sz="24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𝐢𝐬𝐨𝐦𝐨𝐫𝐩𝐡𝐢𝐜</m:t>
                        </m:r>
                        <m:r>
                          <a:rPr lang="pl-PL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𝑮</m:t>
                            </m:r>
                          </m:e>
                          <m:sub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𝐈𝐏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dirty="0"/>
                  <a:t>We hence know that (probably)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NP </a:t>
                </a:r>
                <a:r>
                  <a:rPr lang="en-US" sz="2400" dirty="0"/>
                  <a:t>is a </a:t>
                </a:r>
                <a:r>
                  <a:rPr lang="en-US" sz="2400" b="1" dirty="0"/>
                  <a:t>proper</a:t>
                </a:r>
                <a:r>
                  <a:rPr lang="en-US" sz="2400" dirty="0"/>
                  <a:t> </a:t>
                </a:r>
                <a:r>
                  <a:rPr lang="en-US" sz="2400" b="1" dirty="0"/>
                  <a:t>subset of IP</a:t>
                </a:r>
                <a:r>
                  <a:rPr lang="en-US" sz="2400" dirty="0"/>
                  <a:t>.</a:t>
                </a:r>
              </a:p>
              <a:p>
                <a:pPr marL="0" indent="0">
                  <a:buNone/>
                </a:pPr>
                <a:r>
                  <a:rPr lang="en-US" sz="2400" b="1" dirty="0"/>
                  <a:t>On the other hand</a:t>
                </a:r>
                <a:r>
                  <a:rPr lang="en-US" sz="2400" dirty="0"/>
                  <a:t>: it’s relatively easy to prove that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𝐈𝐏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𝐏𝐒𝐏𝐀𝐂𝐄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277DA4-9ECE-928E-3A74-1204F46E43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9469" y="1146436"/>
                <a:ext cx="8700474" cy="1685495"/>
              </a:xfrm>
              <a:blipFill>
                <a:blip r:embed="rId2"/>
                <a:stretch>
                  <a:fillRect l="-911" t="-46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00780246-1A41-7F06-8B1D-6020E332C3D2}"/>
              </a:ext>
            </a:extLst>
          </p:cNvPr>
          <p:cNvSpPr/>
          <p:nvPr/>
        </p:nvSpPr>
        <p:spPr>
          <a:xfrm>
            <a:off x="366125" y="3348359"/>
            <a:ext cx="8411750" cy="24947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0C56DA-EC97-85F2-EC19-EAFE94FFCAFB}"/>
              </a:ext>
            </a:extLst>
          </p:cNvPr>
          <p:cNvSpPr/>
          <p:nvPr/>
        </p:nvSpPr>
        <p:spPr>
          <a:xfrm>
            <a:off x="1269563" y="3906920"/>
            <a:ext cx="1184320" cy="1373920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00B050"/>
                </a:solidFill>
              </a:rPr>
              <a:t>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C914A87-1070-69F2-5710-F8B619F60C2E}"/>
              </a:ext>
            </a:extLst>
          </p:cNvPr>
          <p:cNvSpPr txBox="1"/>
          <p:nvPr/>
        </p:nvSpPr>
        <p:spPr>
          <a:xfrm>
            <a:off x="7044761" y="4363047"/>
            <a:ext cx="14466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PSPACE</a:t>
            </a:r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88B37AC7-6318-5C70-E400-F7A4A19FAAB1}"/>
              </a:ext>
            </a:extLst>
          </p:cNvPr>
          <p:cNvSpPr/>
          <p:nvPr/>
        </p:nvSpPr>
        <p:spPr>
          <a:xfrm>
            <a:off x="876916" y="3597679"/>
            <a:ext cx="3840983" cy="1996139"/>
          </a:xfrm>
          <a:prstGeom prst="flowChartConnector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3F159F-9976-6538-24AE-5B281A465FBF}"/>
              </a:ext>
            </a:extLst>
          </p:cNvPr>
          <p:cNvSpPr txBox="1"/>
          <p:nvPr/>
        </p:nvSpPr>
        <p:spPr>
          <a:xfrm flipH="1">
            <a:off x="3420942" y="4386965"/>
            <a:ext cx="718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</a:rPr>
              <a:t>NP</a:t>
            </a:r>
          </a:p>
        </p:txBody>
      </p:sp>
      <p:sp>
        <p:nvSpPr>
          <p:cNvPr id="28" name="Flowchart: Connector 27">
            <a:extLst>
              <a:ext uri="{FF2B5EF4-FFF2-40B4-BE49-F238E27FC236}">
                <a16:creationId xmlns:a16="http://schemas.microsoft.com/office/drawing/2014/main" id="{C09A430E-9ACE-F067-469E-13605E46D8BF}"/>
              </a:ext>
            </a:extLst>
          </p:cNvPr>
          <p:cNvSpPr/>
          <p:nvPr/>
        </p:nvSpPr>
        <p:spPr>
          <a:xfrm>
            <a:off x="604724" y="3461257"/>
            <a:ext cx="6116103" cy="2260755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F987997-AE12-C860-C106-5C048394EA40}"/>
              </a:ext>
            </a:extLst>
          </p:cNvPr>
          <p:cNvSpPr txBox="1"/>
          <p:nvPr/>
        </p:nvSpPr>
        <p:spPr>
          <a:xfrm flipH="1">
            <a:off x="5201428" y="4386965"/>
            <a:ext cx="718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4773E9-11FD-84FA-9142-7C235FF839FC}"/>
                  </a:ext>
                </a:extLst>
              </p:cNvPr>
              <p:cNvSpPr txBox="1"/>
              <p:nvPr/>
            </p:nvSpPr>
            <p:spPr>
              <a:xfrm>
                <a:off x="177078" y="6109161"/>
                <a:ext cx="8966921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For a while the other direction (“</a:t>
                </a:r>
                <a14:m>
                  <m:oMath xmlns:m="http://schemas.openxmlformats.org/officeDocument/2006/math">
                    <m:r>
                      <a:rPr lang="en-US" sz="2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𝐏𝐒𝐏𝐀𝐂𝐄</m:t>
                    </m:r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sz="22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𝐈𝐏</m:t>
                    </m:r>
                  </m:oMath>
                </a14:m>
                <a:r>
                  <a:rPr lang="en-US" sz="2200" dirty="0"/>
                  <a:t>”) was an </a:t>
                </a:r>
                <a:r>
                  <a:rPr lang="en-US" sz="2200" b="1" dirty="0"/>
                  <a:t>open problem</a:t>
                </a:r>
                <a:r>
                  <a:rPr lang="en-US" sz="2200" dirty="0"/>
                  <a:t>. 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F4773E9-11FD-84FA-9142-7C235FF839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078" y="6109161"/>
                <a:ext cx="8966921" cy="430887"/>
              </a:xfrm>
              <a:prstGeom prst="rect">
                <a:avLst/>
              </a:prstGeom>
              <a:blipFill>
                <a:blip r:embed="rId3"/>
                <a:stretch>
                  <a:fillRect l="-884" t="-9859" b="-281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Arrow: Left-Right 30">
                <a:extLst>
                  <a:ext uri="{FF2B5EF4-FFF2-40B4-BE49-F238E27FC236}">
                    <a16:creationId xmlns:a16="http://schemas.microsoft.com/office/drawing/2014/main" id="{039F2024-1849-1F7E-B0D0-2E046372824D}"/>
                  </a:ext>
                </a:extLst>
              </p:cNvPr>
              <p:cNvSpPr/>
              <p:nvPr/>
            </p:nvSpPr>
            <p:spPr>
              <a:xfrm>
                <a:off x="2264715" y="4328466"/>
                <a:ext cx="1120382" cy="578664"/>
              </a:xfrm>
              <a:prstGeom prst="left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1" name="Arrow: Left-Right 30">
                <a:extLst>
                  <a:ext uri="{FF2B5EF4-FFF2-40B4-BE49-F238E27FC236}">
                    <a16:creationId xmlns:a16="http://schemas.microsoft.com/office/drawing/2014/main" id="{039F2024-1849-1F7E-B0D0-2E04637282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4715" y="4328466"/>
                <a:ext cx="1120382" cy="578664"/>
              </a:xfrm>
              <a:prstGeom prst="left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Arrow: Left-Right 31">
                <a:extLst>
                  <a:ext uri="{FF2B5EF4-FFF2-40B4-BE49-F238E27FC236}">
                    <a16:creationId xmlns:a16="http://schemas.microsoft.com/office/drawing/2014/main" id="{D91DA933-B757-9E25-738B-F27EECB1F120}"/>
                  </a:ext>
                </a:extLst>
              </p:cNvPr>
              <p:cNvSpPr/>
              <p:nvPr/>
            </p:nvSpPr>
            <p:spPr>
              <a:xfrm>
                <a:off x="4139747" y="4328466"/>
                <a:ext cx="1120382" cy="578664"/>
              </a:xfrm>
              <a:prstGeom prst="left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sz="2800" b="1" dirty="0"/>
              </a:p>
            </p:txBody>
          </p:sp>
        </mc:Choice>
        <mc:Fallback xmlns="">
          <p:sp>
            <p:nvSpPr>
              <p:cNvPr id="32" name="Arrow: Left-Right 31">
                <a:extLst>
                  <a:ext uri="{FF2B5EF4-FFF2-40B4-BE49-F238E27FC236}">
                    <a16:creationId xmlns:a16="http://schemas.microsoft.com/office/drawing/2014/main" id="{D91DA933-B757-9E25-738B-F27EECB1F1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9747" y="4328466"/>
                <a:ext cx="1120382" cy="578664"/>
              </a:xfrm>
              <a:prstGeom prst="left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rrow: Left-Right 32">
            <a:extLst>
              <a:ext uri="{FF2B5EF4-FFF2-40B4-BE49-F238E27FC236}">
                <a16:creationId xmlns:a16="http://schemas.microsoft.com/office/drawing/2014/main" id="{7F8079D6-8AAC-5C13-D4AD-9A42E371C7B9}"/>
              </a:ext>
            </a:extLst>
          </p:cNvPr>
          <p:cNvSpPr/>
          <p:nvPr/>
        </p:nvSpPr>
        <p:spPr>
          <a:xfrm>
            <a:off x="5978934" y="4328466"/>
            <a:ext cx="1134540" cy="578664"/>
          </a:xfrm>
          <a:prstGeom prst="left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2000" b="1" dirty="0">
                <a:solidFill>
                  <a:srgbClr val="FF0000"/>
                </a:solidFill>
              </a:rPr>
              <a:t>?</a:t>
            </a:r>
            <a:endParaRPr 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91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/>
      <p:bldP spid="25" grpId="0" animBg="1"/>
      <p:bldP spid="27" grpId="0"/>
      <p:bldP spid="28" grpId="0" animBg="1"/>
      <p:bldP spid="29" grpId="0"/>
      <p:bldP spid="30" grpId="0"/>
      <p:bldP spid="31" grpId="0" animBg="1"/>
      <p:bldP spid="32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A8A48-2F79-F334-C785-6E0ADB94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948" y="236501"/>
            <a:ext cx="7886700" cy="925132"/>
          </a:xfrm>
        </p:spPr>
        <p:txBody>
          <a:bodyPr/>
          <a:lstStyle/>
          <a:p>
            <a:r>
              <a:rPr lang="en-US" dirty="0"/>
              <a:t>A celebrated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BC5B6-4C2D-F26E-5070-D5BF160771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386" y="3853765"/>
            <a:ext cx="8451228" cy="287694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[Adi Shamir “IP=PSPACE”, FOCS 1990, J. ACM 39(4): 869-877 (1992)]</a:t>
            </a:r>
          </a:p>
          <a:p>
            <a:pPr marL="0" indent="0">
              <a:buNone/>
            </a:pPr>
            <a:r>
              <a:rPr lang="en-US" dirty="0"/>
              <a:t>(building on work of several other researchers, see </a:t>
            </a:r>
            <a:r>
              <a:rPr lang="en-US" b="1" dirty="0">
                <a:solidFill>
                  <a:srgbClr val="00B050"/>
                </a:solidFill>
              </a:rPr>
              <a:t>Laszlo </a:t>
            </a:r>
            <a:r>
              <a:rPr lang="en-US" b="1" dirty="0" err="1">
                <a:solidFill>
                  <a:srgbClr val="00B050"/>
                </a:solidFill>
              </a:rPr>
              <a:t>Babai</a:t>
            </a:r>
            <a:r>
              <a:rPr lang="en-US" b="1" dirty="0">
                <a:solidFill>
                  <a:srgbClr val="00B050"/>
                </a:solidFill>
              </a:rPr>
              <a:t> “E-mail and the unexpected power of interaction”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en-US" dirty="0"/>
              <a:t>Main strategy: reduction from the </a:t>
            </a:r>
            <a:r>
              <a:rPr lang="en-US" b="1" dirty="0"/>
              <a:t>Quantified Boolean Formula Problem </a:t>
            </a:r>
            <a:r>
              <a:rPr lang="en-US" dirty="0"/>
              <a:t>using</a:t>
            </a:r>
            <a:r>
              <a:rPr lang="en-US" b="1" dirty="0"/>
              <a:t> </a:t>
            </a:r>
            <a:r>
              <a:rPr lang="en-US" dirty="0"/>
              <a:t>a</a:t>
            </a:r>
            <a:r>
              <a:rPr lang="pl-PL" dirty="0"/>
              <a:t>n</a:t>
            </a:r>
            <a:r>
              <a:rPr lang="en-US" dirty="0"/>
              <a:t> </a:t>
            </a:r>
            <a:r>
              <a:rPr lang="en-US" b="1" dirty="0"/>
              <a:t>“</a:t>
            </a:r>
            <a:r>
              <a:rPr lang="en-US" b="1" dirty="0" err="1"/>
              <a:t>arithmetization</a:t>
            </a:r>
            <a:r>
              <a:rPr lang="en-US" b="1" dirty="0"/>
              <a:t>”</a:t>
            </a:r>
            <a:r>
              <a:rPr lang="pl-PL" b="1" dirty="0"/>
              <a:t> </a:t>
            </a:r>
            <a:r>
              <a:rPr lang="pl-PL" dirty="0" err="1"/>
              <a:t>technique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C1FD13-401B-7507-F1A1-FA56B40DA673}"/>
              </a:ext>
            </a:extLst>
          </p:cNvPr>
          <p:cNvSpPr/>
          <p:nvPr/>
        </p:nvSpPr>
        <p:spPr>
          <a:xfrm>
            <a:off x="1500508" y="2245487"/>
            <a:ext cx="6448601" cy="14177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2DA68E-2D84-E2AF-6F1D-C2808EEF64E1}"/>
              </a:ext>
            </a:extLst>
          </p:cNvPr>
          <p:cNvSpPr txBox="1"/>
          <p:nvPr/>
        </p:nvSpPr>
        <p:spPr>
          <a:xfrm>
            <a:off x="3360875" y="2741732"/>
            <a:ext cx="3215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IP</a:t>
            </a:r>
            <a:r>
              <a:rPr lang="pl-PL" sz="2400" b="1" dirty="0">
                <a:solidFill>
                  <a:srgbClr val="FF0000"/>
                </a:solidFill>
              </a:rPr>
              <a:t> = </a:t>
            </a:r>
            <a:r>
              <a:rPr lang="en-US" sz="2400" b="1" dirty="0">
                <a:solidFill>
                  <a:srgbClr val="FF0000"/>
                </a:solidFill>
              </a:rPr>
              <a:t>PSPACE</a:t>
            </a: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5F5B4975-F8C4-4E84-B411-467C1A8DFC7C}"/>
              </a:ext>
            </a:extLst>
          </p:cNvPr>
          <p:cNvSpPr/>
          <p:nvPr/>
        </p:nvSpPr>
        <p:spPr>
          <a:xfrm>
            <a:off x="1500508" y="2322464"/>
            <a:ext cx="6402554" cy="1281986"/>
          </a:xfrm>
          <a:prstGeom prst="flowChartConnector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FA838C-F9AE-9AF6-6310-170A580460DE}"/>
                  </a:ext>
                </a:extLst>
              </p:cNvPr>
              <p:cNvSpPr txBox="1"/>
              <p:nvPr/>
            </p:nvSpPr>
            <p:spPr>
              <a:xfrm>
                <a:off x="3169222" y="1457712"/>
                <a:ext cx="3283788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𝐏𝐒𝐏𝐀𝐂𝐄</m:t>
                      </m:r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⊆</m:t>
                      </m:r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𝐈𝐏</m:t>
                      </m:r>
                    </m:oMath>
                  </m:oMathPara>
                </a14:m>
                <a:endParaRPr lang="en-US" sz="24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FA838C-F9AE-9AF6-6310-170A580460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222" y="1457712"/>
                <a:ext cx="3283788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5306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37A2E-C1D7-981F-AF67-82AC1347E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037" y="0"/>
            <a:ext cx="7886700" cy="1325563"/>
          </a:xfrm>
        </p:spPr>
        <p:txBody>
          <a:bodyPr/>
          <a:lstStyle/>
          <a:p>
            <a:r>
              <a:rPr lang="en-US" dirty="0"/>
              <a:t>Tremendous impact on 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647B1-E1C5-2150-EC06-53F681E00B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441" y="1381835"/>
            <a:ext cx="7886700" cy="48747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Interactive proofs have </a:t>
            </a:r>
            <a:r>
              <a:rPr lang="en-US" b="1" dirty="0"/>
              <a:t>many different variants</a:t>
            </a:r>
            <a:r>
              <a:rPr lang="en-US" dirty="0"/>
              <a:t>.</a:t>
            </a:r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en-US" dirty="0"/>
              <a:t>Most important for </a:t>
            </a:r>
            <a:r>
              <a:rPr lang="en-US" b="1" dirty="0">
                <a:solidFill>
                  <a:srgbClr val="0070C0"/>
                </a:solidFill>
              </a:rPr>
              <a:t>cryptography</a:t>
            </a:r>
            <a:r>
              <a:rPr lang="en-US" dirty="0"/>
              <a:t>: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FF0000"/>
                </a:solidFill>
              </a:rPr>
              <a:t>Zero-Knowledge Protocols </a:t>
            </a:r>
          </a:p>
          <a:p>
            <a:pPr marL="0" indent="0">
              <a:buNone/>
            </a:pPr>
            <a:r>
              <a:rPr lang="en-US" dirty="0"/>
              <a:t>(we will talk about it in a moment).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en-US" dirty="0"/>
              <a:t>One important generalization: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00B050"/>
                </a:solidFill>
              </a:rPr>
              <a:t>Probabilistically-Checkable Proofs</a:t>
            </a:r>
          </a:p>
          <a:p>
            <a:pPr marL="0" indent="0" algn="ctr">
              <a:buNone/>
            </a:pPr>
            <a:r>
              <a:rPr lang="en-US" dirty="0"/>
              <a:t>(</a:t>
            </a:r>
            <a:r>
              <a:rPr lang="en-US" b="1" dirty="0"/>
              <a:t>PCPs</a:t>
            </a:r>
            <a:r>
              <a:rPr lang="en-US" dirty="0"/>
              <a:t>).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71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9E3A3-4CDD-4591-9E95-48D98C018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21" y="175858"/>
            <a:ext cx="8549358" cy="1325563"/>
          </a:xfrm>
        </p:spPr>
        <p:txBody>
          <a:bodyPr/>
          <a:lstStyle/>
          <a:p>
            <a:r>
              <a:rPr lang="en-US" dirty="0"/>
              <a:t>Probabilistically-Checkable Proofs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6F5D0-9334-16D5-AC72-BAB4F99E44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436902"/>
                <a:ext cx="7886700" cy="491096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𝐏𝐂𝐏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E6F5D0-9334-16D5-AC72-BAB4F99E44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436902"/>
                <a:ext cx="7886700" cy="491096"/>
              </a:xfrm>
              <a:blipFill>
                <a:blip r:embed="rId2"/>
                <a:stretch>
                  <a:fillRect t="-22500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 descr="PL412a">
            <a:extLst>
              <a:ext uri="{FF2B5EF4-FFF2-40B4-BE49-F238E27FC236}">
                <a16:creationId xmlns:a16="http://schemas.microsoft.com/office/drawing/2014/main" id="{BAE1C16E-8DE0-07D7-55D2-510F77C8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44199" y="3170617"/>
            <a:ext cx="1904113" cy="181134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2BD942F-AA27-0CE5-04DA-0F3499909011}"/>
              </a:ext>
            </a:extLst>
          </p:cNvPr>
          <p:cNvSpPr txBox="1"/>
          <p:nvPr/>
        </p:nvSpPr>
        <p:spPr>
          <a:xfrm>
            <a:off x="6570607" y="4846476"/>
            <a:ext cx="1451295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poly-time</a:t>
            </a:r>
            <a:br>
              <a:rPr lang="en-US" sz="2400" dirty="0"/>
            </a:br>
            <a:r>
              <a:rPr lang="en-US" sz="2400" dirty="0"/>
              <a:t>verifier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ight Arrow 32">
                <a:extLst>
                  <a:ext uri="{FF2B5EF4-FFF2-40B4-BE49-F238E27FC236}">
                    <a16:creationId xmlns:a16="http://schemas.microsoft.com/office/drawing/2014/main" id="{205540C2-A69C-ADFC-6A06-E86A85920638}"/>
                  </a:ext>
                </a:extLst>
              </p:cNvPr>
              <p:cNvSpPr/>
              <p:nvPr/>
            </p:nvSpPr>
            <p:spPr>
              <a:xfrm>
                <a:off x="3510330" y="3647660"/>
                <a:ext cx="2569295" cy="857256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ight Arrow 32">
                <a:extLst>
                  <a:ext uri="{FF2B5EF4-FFF2-40B4-BE49-F238E27FC236}">
                    <a16:creationId xmlns:a16="http://schemas.microsoft.com/office/drawing/2014/main" id="{205540C2-A69C-ADFC-6A06-E86A85920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330" y="3647660"/>
                <a:ext cx="2569295" cy="857256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918B0C-60C0-4B7B-323A-E0927F71A7BD}"/>
                  </a:ext>
                </a:extLst>
              </p:cNvPr>
              <p:cNvSpPr txBox="1"/>
              <p:nvPr/>
            </p:nvSpPr>
            <p:spPr>
              <a:xfrm>
                <a:off x="545101" y="5873565"/>
                <a:ext cx="3495752" cy="624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Soundness error: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918B0C-60C0-4B7B-323A-E0927F71A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101" y="5873565"/>
                <a:ext cx="3495752" cy="624082"/>
              </a:xfrm>
              <a:prstGeom prst="rect">
                <a:avLst/>
              </a:prstGeom>
              <a:blipFill>
                <a:blip r:embed="rId5"/>
                <a:stretch>
                  <a:fillRect l="-2613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7AE555-AF99-DDA5-8220-DC27BB4FC3E9}"/>
                  </a:ext>
                </a:extLst>
              </p:cNvPr>
              <p:cNvSpPr txBox="1"/>
              <p:nvPr/>
            </p:nvSpPr>
            <p:spPr>
              <a:xfrm flipH="1">
                <a:off x="6079625" y="1841798"/>
                <a:ext cx="2600687" cy="830997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can use </a:t>
                </a:r>
                <a14:m>
                  <m:oMath xmlns:m="http://schemas.openxmlformats.org/officeDocument/2006/math">
                    <m:r>
                      <a:rPr lang="pl-PL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pl-PL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random bits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7AE555-AF99-DDA5-8220-DC27BB4FC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079625" y="1841798"/>
                <a:ext cx="2600687" cy="8309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07C7B915-4515-2F1E-B45B-B9298BC81099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284495" y="1767335"/>
            <a:ext cx="526221" cy="3362007"/>
          </a:xfrm>
          <a:prstGeom prst="curvedConnector4">
            <a:avLst>
              <a:gd name="adj1" fmla="val -43442"/>
              <a:gd name="adj2" fmla="val 10287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6421E17-1735-C036-0AA5-79F7A0AE19EB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13245" y="3255065"/>
            <a:ext cx="2801771" cy="451100"/>
          </a:xfrm>
          <a:prstGeom prst="curvedConnector3">
            <a:avLst>
              <a:gd name="adj1" fmla="val 10125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FD49BB71-49D6-E61F-BB22-CDEBF13D3BB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90393" y="3377406"/>
            <a:ext cx="1837544" cy="334039"/>
          </a:xfrm>
          <a:prstGeom prst="curvedConnector3">
            <a:avLst>
              <a:gd name="adj1" fmla="val 101594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F19619-9A66-9C92-F5EF-5ED71127A942}"/>
                  </a:ext>
                </a:extLst>
              </p:cNvPr>
              <p:cNvSpPr txBox="1"/>
              <p:nvPr/>
            </p:nvSpPr>
            <p:spPr>
              <a:xfrm>
                <a:off x="4100774" y="2489713"/>
                <a:ext cx="1613356" cy="83099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can read </a:t>
                </a:r>
                <a14:m>
                  <m:oMath xmlns:m="http://schemas.openxmlformats.org/officeDocument/2006/math">
                    <m:r>
                      <a:rPr lang="pl-PL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r>
                      <a:rPr lang="pl-PL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bits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3F19619-9A66-9C92-F5EF-5ED71127A9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0774" y="2489713"/>
                <a:ext cx="1613356" cy="83099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Picture 6" descr="MCj04158080000[1]">
            <a:extLst>
              <a:ext uri="{FF2B5EF4-FFF2-40B4-BE49-F238E27FC236}">
                <a16:creationId xmlns:a16="http://schemas.microsoft.com/office/drawing/2014/main" id="{C0908A49-5E57-D40F-6BCA-B71FE517C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237888" y="2651710"/>
            <a:ext cx="2059880" cy="2108909"/>
          </a:xfrm>
          <a:prstGeom prst="rect">
            <a:avLst/>
          </a:prstGeom>
          <a:noFill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57DD4A1-92CC-E17F-FFB5-A2885CAA3B33}"/>
              </a:ext>
            </a:extLst>
          </p:cNvPr>
          <p:cNvSpPr txBox="1"/>
          <p:nvPr/>
        </p:nvSpPr>
        <p:spPr>
          <a:xfrm>
            <a:off x="890510" y="4751281"/>
            <a:ext cx="2619820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infinitely powerful</a:t>
            </a:r>
          </a:p>
          <a:p>
            <a:pPr algn="ctr"/>
            <a:r>
              <a:rPr lang="en-US" sz="2400" dirty="0"/>
              <a:t>prover</a:t>
            </a:r>
          </a:p>
        </p:txBody>
      </p:sp>
    </p:spTree>
    <p:extLst>
      <p:ext uri="{BB962C8B-B14F-4D97-AF65-F5344CB8AC3E}">
        <p14:creationId xmlns:p14="http://schemas.microsoft.com/office/powerpoint/2010/main" val="169243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11" grpId="0" animBg="1"/>
      <p:bldP spid="15" grpId="0"/>
      <p:bldP spid="17" grpId="0" animBg="1"/>
      <p:bldP spid="38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51437-822F-6F44-3990-E85A8573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90" y="15755"/>
            <a:ext cx="7886700" cy="1325563"/>
          </a:xfrm>
        </p:spPr>
        <p:txBody>
          <a:bodyPr/>
          <a:lstStyle/>
          <a:p>
            <a:r>
              <a:rPr lang="en-US" dirty="0"/>
              <a:t>Facts about PCP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18199A-F547-1C68-F48B-EA5CBA1B2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4487" y="1171284"/>
            <a:ext cx="3499945" cy="2254492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b="1" dirty="0">
                <a:solidFill>
                  <a:srgbClr val="FF0000"/>
                </a:solidFill>
              </a:rPr>
              <a:t>PCP[0, 0]</a:t>
            </a:r>
          </a:p>
          <a:p>
            <a:pPr marL="0" indent="0" algn="r">
              <a:buNone/>
            </a:pPr>
            <a:r>
              <a:rPr lang="en-US" b="1" dirty="0">
                <a:solidFill>
                  <a:srgbClr val="FF0000"/>
                </a:solidFill>
              </a:rPr>
              <a:t>PCP[</a:t>
            </a:r>
            <a:r>
              <a:rPr lang="en-US" b="1" i="1" dirty="0">
                <a:solidFill>
                  <a:srgbClr val="FF0000"/>
                </a:solidFill>
              </a:rPr>
              <a:t>O</a:t>
            </a:r>
            <a:r>
              <a:rPr lang="en-US" b="1" dirty="0">
                <a:solidFill>
                  <a:srgbClr val="FF0000"/>
                </a:solidFill>
              </a:rPr>
              <a:t>(log(</a:t>
            </a:r>
            <a:r>
              <a:rPr lang="en-US" b="1" i="1" dirty="0">
                <a:solidFill>
                  <a:srgbClr val="FF0000"/>
                </a:solidFill>
              </a:rPr>
              <a:t>n</a:t>
            </a:r>
            <a:r>
              <a:rPr lang="en-US" b="1" dirty="0">
                <a:solidFill>
                  <a:srgbClr val="FF0000"/>
                </a:solidFill>
              </a:rPr>
              <a:t>)), 0] </a:t>
            </a:r>
          </a:p>
          <a:p>
            <a:pPr marL="0" indent="0" algn="r">
              <a:buNone/>
            </a:pPr>
            <a:r>
              <a:rPr lang="en-US" b="1" dirty="0">
                <a:solidFill>
                  <a:srgbClr val="FF0000"/>
                </a:solidFill>
              </a:rPr>
              <a:t>PCP[0,</a:t>
            </a:r>
            <a:r>
              <a:rPr lang="en-US" b="1" i="1" dirty="0">
                <a:solidFill>
                  <a:srgbClr val="FF0000"/>
                </a:solidFill>
              </a:rPr>
              <a:t>O</a:t>
            </a:r>
            <a:r>
              <a:rPr lang="en-US" b="1" dirty="0">
                <a:solidFill>
                  <a:srgbClr val="FF0000"/>
                </a:solidFill>
              </a:rPr>
              <a:t>(log(</a:t>
            </a:r>
            <a:r>
              <a:rPr lang="en-US" b="1" i="1" dirty="0">
                <a:solidFill>
                  <a:srgbClr val="FF0000"/>
                </a:solidFill>
              </a:rPr>
              <a:t>n</a:t>
            </a:r>
            <a:r>
              <a:rPr lang="en-US" b="1" dirty="0">
                <a:solidFill>
                  <a:srgbClr val="FF0000"/>
                </a:solidFill>
              </a:rPr>
              <a:t>))]</a:t>
            </a:r>
          </a:p>
          <a:p>
            <a:pPr marL="0" indent="0" algn="r">
              <a:buNone/>
            </a:pPr>
            <a:r>
              <a:rPr lang="en-US" b="1" dirty="0">
                <a:solidFill>
                  <a:srgbClr val="FF0000"/>
                </a:solidFill>
              </a:rPr>
              <a:t>PCP[0, poly(</a:t>
            </a:r>
            <a:r>
              <a:rPr lang="en-US" b="1" i="1" dirty="0">
                <a:solidFill>
                  <a:srgbClr val="FF0000"/>
                </a:solidFill>
              </a:rPr>
              <a:t>n</a:t>
            </a:r>
            <a:r>
              <a:rPr lang="en-US" b="1" dirty="0">
                <a:solidFill>
                  <a:srgbClr val="FF0000"/>
                </a:solidFill>
              </a:rPr>
              <a:t>)]</a:t>
            </a:r>
          </a:p>
          <a:p>
            <a:pPr marL="0" indent="0"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95EF95-DD6C-7271-0BDC-79DE89F8A84D}"/>
              </a:ext>
            </a:extLst>
          </p:cNvPr>
          <p:cNvSpPr txBox="1">
            <a:spLocks/>
          </p:cNvSpPr>
          <p:nvPr/>
        </p:nvSpPr>
        <p:spPr>
          <a:xfrm>
            <a:off x="5464432" y="1171283"/>
            <a:ext cx="1753125" cy="20589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= 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= 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= 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FF0000"/>
                </a:solidFill>
              </a:rPr>
              <a:t>= NP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128971-7FE2-C289-886F-C270BA9A2411}"/>
              </a:ext>
            </a:extLst>
          </p:cNvPr>
          <p:cNvSpPr txBox="1"/>
          <p:nvPr/>
        </p:nvSpPr>
        <p:spPr>
          <a:xfrm>
            <a:off x="604059" y="3514832"/>
            <a:ext cx="78027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u="sng" dirty="0">
                <a:solidFill>
                  <a:srgbClr val="00B050"/>
                </a:solidFill>
              </a:rPr>
              <a:t>PCP Theorem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PCP[</a:t>
            </a:r>
            <a:r>
              <a:rPr lang="en-US" sz="2800" b="1" i="1" dirty="0">
                <a:solidFill>
                  <a:srgbClr val="FF0000"/>
                </a:solidFill>
              </a:rPr>
              <a:t>O</a:t>
            </a:r>
            <a:r>
              <a:rPr lang="en-US" sz="2800" b="1" dirty="0">
                <a:solidFill>
                  <a:srgbClr val="FF0000"/>
                </a:solidFill>
              </a:rPr>
              <a:t>(log </a:t>
            </a:r>
            <a:r>
              <a:rPr lang="en-US" sz="2800" b="1" i="1" dirty="0">
                <a:solidFill>
                  <a:srgbClr val="FF0000"/>
                </a:solidFill>
              </a:rPr>
              <a:t>n</a:t>
            </a:r>
            <a:r>
              <a:rPr lang="en-US" sz="2800" b="1" dirty="0">
                <a:solidFill>
                  <a:srgbClr val="FF0000"/>
                </a:solidFill>
              </a:rPr>
              <a:t>),</a:t>
            </a:r>
            <a:r>
              <a:rPr lang="en-US" sz="2800" b="1" i="1" dirty="0">
                <a:solidFill>
                  <a:srgbClr val="FF0000"/>
                </a:solidFill>
              </a:rPr>
              <a:t>O</a:t>
            </a:r>
            <a:r>
              <a:rPr lang="en-US" sz="2800" b="1" dirty="0">
                <a:solidFill>
                  <a:srgbClr val="FF0000"/>
                </a:solidFill>
              </a:rPr>
              <a:t>(1)] = NP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1CFDA7EB-BD7D-F36B-0B3C-3F4B3EA6C0FB}"/>
              </a:ext>
            </a:extLst>
          </p:cNvPr>
          <p:cNvSpPr/>
          <p:nvPr/>
        </p:nvSpPr>
        <p:spPr>
          <a:xfrm>
            <a:off x="2422843" y="4708147"/>
            <a:ext cx="5307571" cy="561252"/>
          </a:xfrm>
          <a:prstGeom prst="wedgeRectCallout">
            <a:avLst>
              <a:gd name="adj1" fmla="val 3245"/>
              <a:gd name="adj2" fmla="val -10689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2400" b="1" dirty="0" err="1">
                <a:solidFill>
                  <a:srgbClr val="00B050"/>
                </a:solidFill>
              </a:rPr>
              <a:t>Håstad</a:t>
            </a:r>
            <a:r>
              <a:rPr lang="pl-PL" sz="2400" dirty="0"/>
              <a:t>: </a:t>
            </a:r>
            <a:r>
              <a:rPr lang="en-US" sz="2400" dirty="0"/>
              <a:t>this can be even equal to </a:t>
            </a:r>
            <a:r>
              <a:rPr lang="en-US" sz="24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16B71-C102-34FD-D12E-B16956040BD4}"/>
              </a:ext>
            </a:extLst>
          </p:cNvPr>
          <p:cNvSpPr txBox="1"/>
          <p:nvPr/>
        </p:nvSpPr>
        <p:spPr>
          <a:xfrm>
            <a:off x="182691" y="5746067"/>
            <a:ext cx="8778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Very deep result </a:t>
            </a:r>
            <a:r>
              <a:rPr lang="en-US" sz="2400" dirty="0"/>
              <a:t>with connections to</a:t>
            </a:r>
            <a:br>
              <a:rPr lang="en-US" sz="2400" dirty="0"/>
            </a:br>
            <a:r>
              <a:rPr lang="en-US" sz="2400" b="1" dirty="0"/>
              <a:t>hardness of approximation algorithms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3743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5918" y="1428736"/>
            <a:ext cx="6929486" cy="4929222"/>
          </a:xfrm>
        </p:spPr>
        <p:txBody>
          <a:bodyPr>
            <a:normAutofit/>
          </a:bodyPr>
          <a:lstStyle/>
          <a:p>
            <a:pPr marL="457200" indent="-514350">
              <a:buFont typeface="+mj-lt"/>
              <a:buAutoNum type="arabicPeriod"/>
            </a:pPr>
            <a:r>
              <a:rPr lang="en-US" dirty="0"/>
              <a:t>Interactive Proofs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Zero-Knowledge Proofs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introduction and definitions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protocol for graph isomorphism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protocol for quadratic </a:t>
            </a:r>
            <a:r>
              <a:rPr lang="en-US" dirty="0" err="1"/>
              <a:t>residuosity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protocol for any NP language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Zero-Knowledge Proofs of Knowledge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Non-Interactive Zero-Knowledge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Applications 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457200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None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681703" y="2306802"/>
            <a:ext cx="1214446" cy="500066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36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32522-18B1-DCCB-302C-6DC4A2FD29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41" y="147123"/>
            <a:ext cx="8786718" cy="924723"/>
          </a:xfrm>
        </p:spPr>
        <p:txBody>
          <a:bodyPr/>
          <a:lstStyle/>
          <a:p>
            <a:r>
              <a:rPr lang="en-US" dirty="0"/>
              <a:t>Adding cryptography to the picture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76E9B3-86FD-C51A-144B-73BE30844F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7702" y="1395674"/>
                <a:ext cx="8382126" cy="4944569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What about </a:t>
                </a:r>
                <a:r>
                  <a:rPr lang="en-US" sz="3200" b="1" dirty="0">
                    <a:solidFill>
                      <a:srgbClr val="0070C0"/>
                    </a:solidFill>
                  </a:rPr>
                  <a:t>privacy</a:t>
                </a:r>
                <a:r>
                  <a:rPr lang="en-US" sz="3200" b="1" dirty="0"/>
                  <a:t> </a:t>
                </a:r>
                <a:r>
                  <a:rPr lang="en-US" sz="3200" dirty="0"/>
                  <a:t>of the prover?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In other words: could we have an interactive proof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en-US" sz="32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3200" dirty="0"/>
                  <a:t>without </a:t>
                </a:r>
                <a:r>
                  <a:rPr lang="en-US" sz="3200" b="1" dirty="0">
                    <a:solidFill>
                      <a:srgbClr val="7030A0"/>
                    </a:solidFill>
                  </a:rPr>
                  <a:t>revealing any additional information</a:t>
                </a:r>
                <a:r>
                  <a:rPr lang="en-US" sz="3200" dirty="0"/>
                  <a:t>?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 algn="ctr">
                  <a:buNone/>
                </a:pPr>
                <a:r>
                  <a:rPr lang="en-US" sz="3200" b="1" dirty="0">
                    <a:solidFill>
                      <a:srgbClr val="00B050"/>
                    </a:solidFill>
                  </a:rPr>
                  <a:t>Yes! </a:t>
                </a:r>
              </a:p>
              <a:p>
                <a:pPr marL="0" indent="0">
                  <a:buNone/>
                </a:pPr>
                <a:endParaRPr lang="en-US" sz="3200" dirty="0"/>
              </a:p>
              <a:p>
                <a:pPr marL="0" indent="0">
                  <a:buNone/>
                </a:pPr>
                <a:r>
                  <a:rPr lang="en-US" sz="3200" dirty="0"/>
                  <a:t>This is called </a:t>
                </a:r>
                <a:r>
                  <a:rPr lang="en-US" sz="3200" b="1" dirty="0">
                    <a:solidFill>
                      <a:srgbClr val="FF0000"/>
                    </a:solidFill>
                  </a:rPr>
                  <a:t>Zero-Knowledge</a:t>
                </a:r>
                <a:r>
                  <a:rPr lang="en-US" sz="3200" b="1" dirty="0"/>
                  <a:t> (ZK) Proofs.</a:t>
                </a: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76E9B3-86FD-C51A-144B-73BE30844F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7702" y="1395674"/>
                <a:ext cx="8382126" cy="4944569"/>
              </a:xfrm>
              <a:blipFill>
                <a:blip r:embed="rId2"/>
                <a:stretch>
                  <a:fillRect l="-1673" t="-3453" r="-2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7476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124660"/>
            <a:ext cx="7624161" cy="912401"/>
          </a:xfrm>
        </p:spPr>
        <p:txBody>
          <a:bodyPr/>
          <a:lstStyle/>
          <a:p>
            <a:r>
              <a:rPr lang="en-US" dirty="0"/>
              <a:t>The general picture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7158" y="1173443"/>
                <a:ext cx="8229600" cy="428628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dirty="0"/>
                  <a:t> – some language (usually not in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158" y="1173443"/>
                <a:ext cx="8229600" cy="428628"/>
              </a:xfrm>
              <a:blipFill>
                <a:blip r:embed="rId3"/>
                <a:stretch>
                  <a:fillRect t="-30986" b="-30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 descr="MCj04158080000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3954" y="2602249"/>
            <a:ext cx="2000264" cy="2047875"/>
          </a:xfrm>
          <a:prstGeom prst="rect">
            <a:avLst/>
          </a:prstGeom>
          <a:noFill/>
        </p:spPr>
      </p:pic>
      <p:pic>
        <p:nvPicPr>
          <p:cNvPr id="5" name="Picture 6" descr="PL412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312651" y="2918516"/>
            <a:ext cx="1904113" cy="181134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661305" y="4151240"/>
            <a:ext cx="1133837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poly-time</a:t>
            </a:r>
            <a:br>
              <a:rPr lang="en-US" dirty="0"/>
            </a:br>
            <a:r>
              <a:rPr lang="en-US" b="1" dirty="0"/>
              <a:t>verifier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2429" y="4047602"/>
            <a:ext cx="2103909" cy="6463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infinitely-powerful</a:t>
            </a:r>
            <a:br>
              <a:rPr lang="pl-PL" dirty="0"/>
            </a:br>
            <a:r>
              <a:rPr lang="en-US" b="1" dirty="0"/>
              <a:t>prover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15266" y="1847231"/>
                <a:ext cx="957639" cy="4001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𝑳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266" y="1847231"/>
                <a:ext cx="957639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8" idx="2"/>
            <a:endCxn id="4" idx="0"/>
          </p:cNvCxnSpPr>
          <p:nvPr/>
        </p:nvCxnSpPr>
        <p:spPr>
          <a:xfrm>
            <a:off x="1594086" y="2247341"/>
            <a:ext cx="0" cy="3549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2951408" y="3245191"/>
            <a:ext cx="2075627" cy="1143008"/>
            <a:chOff x="3500430" y="2582834"/>
            <a:chExt cx="2071702" cy="858844"/>
          </a:xfrm>
        </p:grpSpPr>
        <p:cxnSp>
          <p:nvCxnSpPr>
            <p:cNvPr id="12" name="Straight Arrow Connector 11"/>
            <p:cNvCxnSpPr/>
            <p:nvPr/>
          </p:nvCxnSpPr>
          <p:spPr>
            <a:xfrm>
              <a:off x="3571868" y="2582834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3571868" y="3011462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0800000">
              <a:off x="3500430" y="2797148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571868" y="3440090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0800000">
              <a:off x="3500430" y="3225776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/>
          <p:cNvSpPr txBox="1"/>
          <p:nvPr/>
        </p:nvSpPr>
        <p:spPr>
          <a:xfrm>
            <a:off x="268923" y="4843712"/>
            <a:ext cx="29469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main properties: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completeness,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soundness,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b="1" dirty="0"/>
              <a:t>zero-knowledge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812717" y="1919594"/>
                <a:ext cx="902027" cy="4001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𝑳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2717" y="1919594"/>
                <a:ext cx="902027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>
            <a:stCxn id="22" idx="2"/>
            <a:endCxn id="5" idx="0"/>
          </p:cNvCxnSpPr>
          <p:nvPr/>
        </p:nvCxnSpPr>
        <p:spPr>
          <a:xfrm>
            <a:off x="6263731" y="2319704"/>
            <a:ext cx="977" cy="598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ACE98AEF-CBAE-1A19-21A0-29928C7E6D0C}"/>
              </a:ext>
            </a:extLst>
          </p:cNvPr>
          <p:cNvSpPr/>
          <p:nvPr/>
        </p:nvSpPr>
        <p:spPr>
          <a:xfrm rot="19889057">
            <a:off x="6904100" y="2882660"/>
            <a:ext cx="1846997" cy="75240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accept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5F057FCA-96C2-04B5-EFA0-59F4B2B37F9E}"/>
              </a:ext>
            </a:extLst>
          </p:cNvPr>
          <p:cNvSpPr/>
          <p:nvPr/>
        </p:nvSpPr>
        <p:spPr>
          <a:xfrm rot="1091889">
            <a:off x="6946840" y="4098202"/>
            <a:ext cx="1846997" cy="752409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reject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6CB85B0A-1AB9-B69E-9646-938E7C7E8F05}"/>
              </a:ext>
            </a:extLst>
          </p:cNvPr>
          <p:cNvSpPr/>
          <p:nvPr/>
        </p:nvSpPr>
        <p:spPr>
          <a:xfrm>
            <a:off x="2731275" y="5328670"/>
            <a:ext cx="291706" cy="540537"/>
          </a:xfrm>
          <a:prstGeom prst="rightBrace">
            <a:avLst>
              <a:gd name="adj1" fmla="val 35256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A385E63-8E3D-3B15-7D8C-CCFC3E472578}"/>
              </a:ext>
            </a:extLst>
          </p:cNvPr>
          <p:cNvSpPr txBox="1"/>
          <p:nvPr/>
        </p:nvSpPr>
        <p:spPr>
          <a:xfrm>
            <a:off x="3110723" y="5421203"/>
            <a:ext cx="237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before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49819A4-38CF-6143-D388-12B322E7BF1F}"/>
              </a:ext>
            </a:extLst>
          </p:cNvPr>
          <p:cNvCxnSpPr>
            <a:cxnSpLocks/>
          </p:cNvCxnSpPr>
          <p:nvPr/>
        </p:nvCxnSpPr>
        <p:spPr>
          <a:xfrm flipH="1">
            <a:off x="2995505" y="6160707"/>
            <a:ext cx="95792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2577F54-B9C2-DC80-6F4C-6BFA209CDECF}"/>
              </a:ext>
            </a:extLst>
          </p:cNvPr>
          <p:cNvSpPr txBox="1"/>
          <p:nvPr/>
        </p:nvSpPr>
        <p:spPr>
          <a:xfrm>
            <a:off x="4025008" y="5947210"/>
            <a:ext cx="237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55EE20-8928-8237-AD4B-7A3C11CDB45C}"/>
                  </a:ext>
                </a:extLst>
              </p:cNvPr>
              <p:cNvSpPr txBox="1"/>
              <p:nvPr/>
            </p:nvSpPr>
            <p:spPr>
              <a:xfrm flipH="1">
                <a:off x="6714744" y="4876943"/>
                <a:ext cx="14125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(if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𝑳</m:t>
                    </m:r>
                  </m:oMath>
                </a14:m>
                <a:r>
                  <a:rPr lang="en-US" sz="2000" dirty="0"/>
                  <a:t>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355EE20-8928-8237-AD4B-7A3C11CDB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714744" y="4876943"/>
                <a:ext cx="1412563" cy="400110"/>
              </a:xfrm>
              <a:prstGeom prst="rect">
                <a:avLst/>
              </a:prstGeom>
              <a:blipFill>
                <a:blip r:embed="rId8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3D2BCCDA-945B-EBA2-8090-1980883DE060}"/>
                  </a:ext>
                </a:extLst>
              </p:cNvPr>
              <p:cNvSpPr/>
              <p:nvPr/>
            </p:nvSpPr>
            <p:spPr>
              <a:xfrm>
                <a:off x="2819436" y="1825592"/>
                <a:ext cx="2421456" cy="1139813"/>
              </a:xfrm>
              <a:prstGeom prst="wedgeRectCallout">
                <a:avLst>
                  <a:gd name="adj1" fmla="val -85850"/>
                  <a:gd name="adj2" fmla="val 151880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can also be poly-time, if she is given a witness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for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8" name="Speech Bubble: Rectangle 17">
                <a:extLst>
                  <a:ext uri="{FF2B5EF4-FFF2-40B4-BE49-F238E27FC236}">
                    <a16:creationId xmlns:a16="http://schemas.microsoft.com/office/drawing/2014/main" id="{3D2BCCDA-945B-EBA2-8090-1980883DE0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9436" y="1825592"/>
                <a:ext cx="2421456" cy="1139813"/>
              </a:xfrm>
              <a:prstGeom prst="wedgeRectCallout">
                <a:avLst>
                  <a:gd name="adj1" fmla="val -85850"/>
                  <a:gd name="adj2" fmla="val 151880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6908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22" grpId="0" animBg="1"/>
      <p:bldP spid="29" grpId="0" animBg="1"/>
      <p:bldP spid="30" grpId="0" animBg="1"/>
      <p:bldP spid="31" grpId="0" animBg="1"/>
      <p:bldP spid="32" grpId="0"/>
      <p:bldP spid="36" grpId="0"/>
      <p:bldP spid="37" grpId="0"/>
      <p:bldP spid="1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6" descr="PL412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66827" y="3328421"/>
            <a:ext cx="1071570" cy="101936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39" y="151602"/>
            <a:ext cx="7886700" cy="1325563"/>
          </a:xfrm>
        </p:spPr>
        <p:txBody>
          <a:bodyPr/>
          <a:lstStyle/>
          <a:p>
            <a:r>
              <a:rPr lang="en-US" dirty="0"/>
              <a:t>Zero Knowledge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9205" y="1517094"/>
                <a:ext cx="8229600" cy="471477"/>
              </a:xfrm>
            </p:spPr>
            <p:txBody>
              <a:bodyPr>
                <a:normAutofit fontScale="92500"/>
              </a:bodyPr>
              <a:lstStyle/>
              <a:p>
                <a:pPr>
                  <a:buNone/>
                </a:pPr>
                <a:r>
                  <a:rPr lang="en-US" dirty="0"/>
                  <a:t>The only thing that the verifier should learn is that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𝑳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9205" y="1517094"/>
                <a:ext cx="8229600" cy="471477"/>
              </a:xfrm>
              <a:blipFill>
                <a:blip r:embed="rId4"/>
                <a:stretch>
                  <a:fillRect l="-1333" t="-20779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6" descr="MCj04158080000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3027" y="3256983"/>
            <a:ext cx="1071570" cy="1097076"/>
          </a:xfrm>
          <a:prstGeom prst="rect">
            <a:avLst/>
          </a:prstGeom>
          <a:noFill/>
        </p:spPr>
      </p:pic>
      <p:pic>
        <p:nvPicPr>
          <p:cNvPr id="5" name="Picture 6" descr="PL412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51919" y="3399859"/>
            <a:ext cx="1071570" cy="101936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753919" y="3971363"/>
            <a:ext cx="91275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verifier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5903" y="4042801"/>
            <a:ext cx="80124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/>
              <a:t>prover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640364" y="2330703"/>
                <a:ext cx="836896" cy="4001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𝑳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64" y="2330703"/>
                <a:ext cx="83689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8" idx="2"/>
            <a:endCxn id="4" idx="0"/>
          </p:cNvCxnSpPr>
          <p:nvPr/>
        </p:nvCxnSpPr>
        <p:spPr>
          <a:xfrm>
            <a:off x="1058812" y="2730813"/>
            <a:ext cx="0" cy="5261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1808911" y="3614173"/>
            <a:ext cx="1000132" cy="428628"/>
            <a:chOff x="3500430" y="2582834"/>
            <a:chExt cx="2071702" cy="858844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3571868" y="2582834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3571868" y="3011462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0800000">
              <a:off x="3500430" y="2797148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3571868" y="3440090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0800000">
              <a:off x="3500430" y="3225776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Connector 19"/>
          <p:cNvCxnSpPr/>
          <p:nvPr/>
        </p:nvCxnSpPr>
        <p:spPr>
          <a:xfrm rot="5400000">
            <a:off x="2774118" y="3649098"/>
            <a:ext cx="3071834" cy="1588"/>
          </a:xfrm>
          <a:prstGeom prst="lin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39011" y="4042801"/>
            <a:ext cx="91275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verifier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6023753" y="3001646"/>
                <a:ext cx="1643074" cy="794802"/>
              </a:xfrm>
              <a:prstGeom prst="lef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is</a:t>
                </a:r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𝑳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  <a:sym typeface="Symbol"/>
                  </a:rPr>
                  <a:t>?</a:t>
                </a:r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753" y="3001646"/>
                <a:ext cx="1643074" cy="794802"/>
              </a:xfrm>
              <a:prstGeom prst="lef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4428917" y="3066876"/>
            <a:ext cx="1551290" cy="1280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TextBox 31"/>
          <p:cNvSpPr txBox="1"/>
          <p:nvPr/>
        </p:nvSpPr>
        <p:spPr>
          <a:xfrm>
            <a:off x="6201491" y="3935292"/>
            <a:ext cx="1421790" cy="733663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YES!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37275" y="5687633"/>
                <a:ext cx="8764270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200" dirty="0"/>
                  <a:t>“a cheating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200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200" dirty="0"/>
                  <a:t> should not learn anything besides of the fact that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2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2200" dirty="0"/>
                  <a:t>”</a:t>
                </a:r>
              </a:p>
              <a:p>
                <a:pPr algn="r"/>
                <a:r>
                  <a:rPr lang="en-US" sz="2200" dirty="0"/>
                  <a:t>(again: we allow some negligible error)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275" y="5687633"/>
                <a:ext cx="8764270" cy="1107996"/>
              </a:xfrm>
              <a:prstGeom prst="rect">
                <a:avLst/>
              </a:prstGeom>
              <a:blipFill>
                <a:blip r:embed="rId9"/>
                <a:stretch>
                  <a:fillRect t="-3846" r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600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6" grpId="0" animBg="1"/>
      <p:bldP spid="3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615" y="250783"/>
            <a:ext cx="8402185" cy="796908"/>
          </a:xfrm>
        </p:spPr>
        <p:txBody>
          <a:bodyPr>
            <a:normAutofit fontScale="90000"/>
          </a:bodyPr>
          <a:lstStyle/>
          <a:p>
            <a:r>
              <a:rPr lang="en-US" dirty="0"/>
              <a:t>An example of a protocol that is </a:t>
            </a:r>
            <a:r>
              <a:rPr lang="en-US" b="1" dirty="0"/>
              <a:t>not </a:t>
            </a:r>
            <a:r>
              <a:rPr lang="en-US" dirty="0"/>
              <a:t>Zero Knowledge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8596" y="1355612"/>
                <a:ext cx="8229600" cy="571505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– some </a:t>
                </a:r>
                <a:r>
                  <a:rPr lang="en-US" b="1" dirty="0">
                    <a:solidFill>
                      <a:srgbClr val="0070C0"/>
                    </a:solidFill>
                  </a:rPr>
                  <a:t>NP</a:t>
                </a:r>
                <a:r>
                  <a:rPr lang="en-US" dirty="0"/>
                  <a:t> language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596" y="1355612"/>
                <a:ext cx="8229600" cy="571505"/>
              </a:xfrm>
              <a:blipFill>
                <a:blip r:embed="rId3"/>
                <a:stretch>
                  <a:fillRect t="-18085" b="-127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6" descr="MCj04158080000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3498752"/>
            <a:ext cx="2000264" cy="2047875"/>
          </a:xfrm>
          <a:prstGeom prst="rect">
            <a:avLst/>
          </a:prstGeom>
          <a:noFill/>
        </p:spPr>
      </p:pic>
      <p:pic>
        <p:nvPicPr>
          <p:cNvPr id="17" name="Picture 6" descr="PL412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57950" y="3713066"/>
            <a:ext cx="1904113" cy="1811342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6802232" y="4998950"/>
            <a:ext cx="91275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verifier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28728" y="5070388"/>
            <a:ext cx="80124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/>
              <a:t>prover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438908" y="2352356"/>
                <a:ext cx="836896" cy="4001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l-PL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𝑳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908" y="2352356"/>
                <a:ext cx="836896" cy="40011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/>
          <p:cNvCxnSpPr>
            <a:stCxn id="20" idx="2"/>
            <a:endCxn id="16" idx="0"/>
          </p:cNvCxnSpPr>
          <p:nvPr/>
        </p:nvCxnSpPr>
        <p:spPr>
          <a:xfrm>
            <a:off x="1857356" y="2752466"/>
            <a:ext cx="0" cy="74628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6919061" y="2419981"/>
                <a:ext cx="781889" cy="4001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l-PL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𝑳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9061" y="2419981"/>
                <a:ext cx="781889" cy="40011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>
            <a:stCxn id="30" idx="2"/>
            <a:endCxn id="17" idx="0"/>
          </p:cNvCxnSpPr>
          <p:nvPr/>
        </p:nvCxnSpPr>
        <p:spPr>
          <a:xfrm>
            <a:off x="7310006" y="2820091"/>
            <a:ext cx="1" cy="892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84800" y="3998818"/>
                <a:ext cx="2144125" cy="64633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finds an </a:t>
                </a:r>
              </a:p>
              <a:p>
                <a:pPr algn="ctr"/>
                <a:r>
                  <a:rPr lang="en-US" b="1" dirty="0"/>
                  <a:t>NP</a:t>
                </a:r>
                <a:r>
                  <a:rPr lang="en-US" dirty="0"/>
                  <a:t>-witness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00" y="3998818"/>
                <a:ext cx="2144125" cy="6463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ight Arrow 32"/>
              <p:cNvSpPr/>
              <p:nvPr/>
            </p:nvSpPr>
            <p:spPr>
              <a:xfrm>
                <a:off x="3500430" y="4213132"/>
                <a:ext cx="2714644" cy="857256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ight Arrow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4213132"/>
                <a:ext cx="2714644" cy="857256"/>
              </a:xfrm>
              <a:prstGeom prst="righ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357950" y="4498884"/>
                <a:ext cx="2000263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can verify if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pl-PL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𝑳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950" y="4498884"/>
                <a:ext cx="200026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ular Callout 34"/>
              <p:cNvSpPr/>
              <p:nvPr/>
            </p:nvSpPr>
            <p:spPr>
              <a:xfrm>
                <a:off x="2857488" y="5570453"/>
                <a:ext cx="4357718" cy="1028047"/>
              </a:xfrm>
              <a:prstGeom prst="wedgeRectCallout">
                <a:avLst>
                  <a:gd name="adj1" fmla="val -14498"/>
                  <a:gd name="adj2" fmla="val -129252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Why it is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not </a:t>
                </a:r>
                <a:r>
                  <a:rPr lang="en-US" sz="2400" b="1" dirty="0"/>
                  <a:t>ZK</a:t>
                </a:r>
                <a:r>
                  <a:rPr lang="en-US" sz="2400" dirty="0"/>
                  <a:t>?</a:t>
                </a:r>
              </a:p>
              <a:p>
                <a:pPr algn="ctr"/>
                <a:r>
                  <a:rPr lang="en-US" sz="2400" dirty="0"/>
                  <a:t>Because the verifier learned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Rectangular Callout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88" y="5570453"/>
                <a:ext cx="4357718" cy="1028047"/>
              </a:xfrm>
              <a:prstGeom prst="wedgeRectCallout">
                <a:avLst>
                  <a:gd name="adj1" fmla="val -14498"/>
                  <a:gd name="adj2" fmla="val -129252"/>
                </a:avLst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140351"/>
            <a:ext cx="30861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55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30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573" y="20435"/>
            <a:ext cx="7886700" cy="1325563"/>
          </a:xfrm>
        </p:spPr>
        <p:txBody>
          <a:bodyPr/>
          <a:lstStyle/>
          <a:p>
            <a:r>
              <a:rPr lang="en-US" dirty="0"/>
              <a:t>This field was started by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1573" y="3321965"/>
            <a:ext cx="788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</a:rPr>
              <a:t>[Shafi Goldwasser, Silvio </a:t>
            </a:r>
            <a:r>
              <a:rPr lang="en-US" sz="2400" b="1" dirty="0" err="1">
                <a:solidFill>
                  <a:srgbClr val="00B050"/>
                </a:solidFill>
              </a:rPr>
              <a:t>Micali</a:t>
            </a:r>
            <a:r>
              <a:rPr lang="en-US" sz="2400" b="1" dirty="0">
                <a:solidFill>
                  <a:srgbClr val="00B050"/>
                </a:solidFill>
              </a:rPr>
              <a:t>, Charles </a:t>
            </a:r>
            <a:r>
              <a:rPr lang="en-US" sz="2400" b="1" dirty="0" err="1">
                <a:solidFill>
                  <a:srgbClr val="00B050"/>
                </a:solidFill>
              </a:rPr>
              <a:t>Rackoff</a:t>
            </a:r>
            <a:r>
              <a:rPr lang="en-US" sz="2400" b="1" dirty="0">
                <a:solidFill>
                  <a:srgbClr val="00B050"/>
                </a:solidFill>
              </a:rPr>
              <a:t>: The Knowledge Complexity of Interactive Proof-Systems, STOC 1985,</a:t>
            </a:r>
            <a:r>
              <a:rPr lang="pt-BR" sz="2400" b="1" dirty="0">
                <a:solidFill>
                  <a:srgbClr val="00B050"/>
                </a:solidFill>
              </a:rPr>
              <a:t> SIAM J. Comput. 1989]</a:t>
            </a:r>
            <a:endParaRPr lang="pl-PL" sz="2400" b="1" dirty="0">
              <a:solidFill>
                <a:srgbClr val="00B050"/>
              </a:solidFill>
            </a:endParaRPr>
          </a:p>
        </p:txBody>
      </p:sp>
      <p:pic>
        <p:nvPicPr>
          <p:cNvPr id="1026" name="Picture 2" descr="http://www.cs.toronto.edu/gifs/Faculty/rackoff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31" t="14844" r="6294" b="24186"/>
          <a:stretch/>
        </p:blipFill>
        <p:spPr bwMode="auto">
          <a:xfrm>
            <a:off x="6258353" y="1140725"/>
            <a:ext cx="157169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1/14/Silvio_Micali_IMG_0459.jpg/220px-Silvio_Micali_IMG_0459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t="2713" r="13727" b="-537"/>
          <a:stretch/>
        </p:blipFill>
        <p:spPr bwMode="auto">
          <a:xfrm>
            <a:off x="3590683" y="1168774"/>
            <a:ext cx="1476407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www.csail.mit.edu/images/directory/goldwasser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1" t="-307" r="8691" b="307"/>
          <a:stretch/>
        </p:blipFill>
        <p:spPr bwMode="auto">
          <a:xfrm>
            <a:off x="799469" y="1196823"/>
            <a:ext cx="1486601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71694" y="2840957"/>
            <a:ext cx="154215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l-PL" dirty="0"/>
              <a:t>S. Goldwasser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834201" y="2812908"/>
            <a:ext cx="989373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pl-PL" dirty="0"/>
              <a:t>S. </a:t>
            </a:r>
            <a:r>
              <a:rPr lang="pl-PL" dirty="0" err="1"/>
              <a:t>Micali</a:t>
            </a:r>
            <a:endParaRPr lang="pl-PL" dirty="0"/>
          </a:p>
        </p:txBody>
      </p:sp>
      <p:sp>
        <p:nvSpPr>
          <p:cNvPr id="8" name="Rectangle 7"/>
          <p:cNvSpPr/>
          <p:nvPr/>
        </p:nvSpPr>
        <p:spPr>
          <a:xfrm>
            <a:off x="6404084" y="2784859"/>
            <a:ext cx="1280227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C. </a:t>
            </a:r>
            <a:r>
              <a:rPr lang="pl-PL" dirty="0" err="1"/>
              <a:t>Rackoff</a:t>
            </a:r>
            <a:endParaRPr lang="pl-PL" dirty="0"/>
          </a:p>
        </p:txBody>
      </p:sp>
      <p:sp>
        <p:nvSpPr>
          <p:cNvPr id="5" name="Rectangle 4"/>
          <p:cNvSpPr/>
          <p:nvPr/>
        </p:nvSpPr>
        <p:spPr>
          <a:xfrm>
            <a:off x="2150232" y="1722237"/>
            <a:ext cx="1547921" cy="5933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dirty="0"/>
              <a:t>Turing </a:t>
            </a:r>
            <a:r>
              <a:rPr lang="en-US" dirty="0"/>
              <a:t>Award</a:t>
            </a:r>
            <a:r>
              <a:rPr lang="pl-PL" dirty="0"/>
              <a:t> in 2012</a:t>
            </a:r>
          </a:p>
        </p:txBody>
      </p:sp>
      <p:pic>
        <p:nvPicPr>
          <p:cNvPr id="21" name="Picture 20" descr="Obraz zawierający osoba, zewnętrzne, budynek, mężczyzna&#10;&#10;Description automatically generated">
            <a:extLst>
              <a:ext uri="{FF2B5EF4-FFF2-40B4-BE49-F238E27FC236}">
                <a16:creationId xmlns:a16="http://schemas.microsoft.com/office/drawing/2014/main" id="{8D8A9366-D907-5380-E81B-BFBDF0A875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64" t="10805" r="26008" b="22060"/>
          <a:stretch/>
        </p:blipFill>
        <p:spPr>
          <a:xfrm>
            <a:off x="689966" y="4622467"/>
            <a:ext cx="1542153" cy="191288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68D9666-8330-6AA6-E14A-DF462B8D7ED1}"/>
              </a:ext>
            </a:extLst>
          </p:cNvPr>
          <p:cNvSpPr txBox="1"/>
          <p:nvPr/>
        </p:nvSpPr>
        <p:spPr>
          <a:xfrm>
            <a:off x="705278" y="6350689"/>
            <a:ext cx="1444954" cy="3693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László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Linux Libertine"/>
              </a:rPr>
              <a:t>Babai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14B4CF-E5C4-6536-5558-5788468C14BA}"/>
              </a:ext>
            </a:extLst>
          </p:cNvPr>
          <p:cNvSpPr txBox="1"/>
          <p:nvPr/>
        </p:nvSpPr>
        <p:spPr>
          <a:xfrm>
            <a:off x="2584623" y="4874734"/>
            <a:ext cx="55011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dirty="0"/>
              <a:t>see also:</a:t>
            </a:r>
          </a:p>
          <a:p>
            <a:pPr algn="l"/>
            <a:r>
              <a:rPr lang="en-US" sz="2400" b="1" dirty="0">
                <a:solidFill>
                  <a:srgbClr val="00B050"/>
                </a:solidFill>
              </a:rPr>
              <a:t>[László </a:t>
            </a:r>
            <a:r>
              <a:rPr lang="en-US" sz="2400" b="1" dirty="0" err="1">
                <a:solidFill>
                  <a:srgbClr val="00B050"/>
                </a:solidFill>
              </a:rPr>
              <a:t>Babai</a:t>
            </a:r>
            <a:r>
              <a:rPr lang="en-US" sz="2400" b="1" dirty="0">
                <a:solidFill>
                  <a:srgbClr val="00B050"/>
                </a:solidFill>
              </a:rPr>
              <a:t>: Trading Group Theory for Randomness. STOC 1985]</a:t>
            </a:r>
          </a:p>
        </p:txBody>
      </p:sp>
    </p:spTree>
    <p:extLst>
      <p:ext uri="{BB962C8B-B14F-4D97-AF65-F5344CB8AC3E}">
        <p14:creationId xmlns:p14="http://schemas.microsoft.com/office/powerpoint/2010/main" val="863103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310" y="343926"/>
            <a:ext cx="8229600" cy="1143000"/>
          </a:xfrm>
        </p:spPr>
        <p:txBody>
          <a:bodyPr/>
          <a:lstStyle/>
          <a:p>
            <a:r>
              <a:rPr lang="en-US" dirty="0"/>
              <a:t>More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0" y="2576051"/>
                <a:ext cx="9144000" cy="267765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lIns="21600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𝐕𝐢𝐞𝐰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rgbClr val="C00000"/>
                    </a:solidFill>
                  </a:rPr>
                  <a:t> </a:t>
                </a:r>
                <a:r>
                  <a:rPr lang="en-US" sz="2800" dirty="0"/>
                  <a:t>– a random variable denoting the</a:t>
                </a:r>
              </a:p>
              <a:p>
                <a:pPr algn="ctr">
                  <a:buNone/>
                </a:pPr>
                <a:r>
                  <a:rPr lang="en-US" sz="2800" dirty="0"/>
                  <a:t>“view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800" dirty="0"/>
                  <a:t>”, </a:t>
                </a:r>
              </a:p>
              <a:p>
                <a:pPr>
                  <a:buNone/>
                </a:pPr>
                <a:r>
                  <a:rPr lang="en-US" sz="2800" dirty="0"/>
                  <a:t>that is:</a:t>
                </a:r>
                <a:br>
                  <a:rPr lang="en-US" sz="2800" dirty="0"/>
                </a:b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the random input of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and the input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800" dirty="0"/>
                  <a:t>the </a:t>
                </a:r>
                <a:r>
                  <a:rPr lang="en-US" sz="2800" b="1" dirty="0"/>
                  <a:t>transcript of the communication</a:t>
                </a:r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76051"/>
                <a:ext cx="9144000" cy="26776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026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16000" y="365126"/>
                <a:ext cx="8712000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“a cheating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should not learn anything besides of the fact that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16000" y="365126"/>
                <a:ext cx="8712000" cy="1325563"/>
              </a:xfrm>
              <a:blipFill>
                <a:blip r:embed="rId3"/>
                <a:stretch>
                  <a:fillRect l="-2448" t="-7834" r="-490" b="-1474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1439" y="3358345"/>
                <a:ext cx="8501122" cy="2509656"/>
              </a:xfr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>
                <a:noAutofit/>
              </a:bodyPr>
              <a:lstStyle/>
              <a:p>
                <a:pPr>
                  <a:buNone/>
                </a:pPr>
                <a:r>
                  <a:rPr lang="en-US" b="1" u="sng" dirty="0">
                    <a:solidFill>
                      <a:srgbClr val="0070C0"/>
                    </a:solidFill>
                  </a:rPr>
                  <a:t>Definition (main idea)</a:t>
                </a:r>
                <a:br>
                  <a:rPr lang="en-US" b="1" u="sng" dirty="0">
                    <a:solidFill>
                      <a:srgbClr val="0070C0"/>
                    </a:solidFill>
                  </a:rPr>
                </a:br>
                <a:endParaRPr lang="en-US" sz="1100" b="1" u="sng" dirty="0">
                  <a:solidFill>
                    <a:srgbClr val="0070C0"/>
                  </a:solidFill>
                </a:endParaRPr>
              </a:p>
              <a:p>
                <a:pPr algn="ctr">
                  <a:buNone/>
                </a:pPr>
                <a:r>
                  <a:rPr lang="en-US" dirty="0"/>
                  <a:t>For every (even malicious) poly-time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there exists an (expected) poly-time machine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dirty="0"/>
                  <a:t> such that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𝐕𝐢𝐞𝐰</m:t>
                            </m:r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dirty="0"/>
                  <a:t> is </a:t>
                </a:r>
                <a:br>
                  <a:rPr lang="en-US" dirty="0"/>
                </a:br>
                <a:r>
                  <a:rPr lang="en-US" dirty="0"/>
                  <a:t>“</a:t>
                </a:r>
                <a:r>
                  <a:rPr lang="en-US" b="1" i="1" dirty="0">
                    <a:solidFill>
                      <a:srgbClr val="0070C0"/>
                    </a:solidFill>
                  </a:rPr>
                  <a:t>indistinguishable from</a:t>
                </a:r>
                <a:r>
                  <a:rPr lang="en-US" dirty="0"/>
                  <a:t>”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  <m:d>
                              <m:dPr>
                                <m:ctrlP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439" y="3358345"/>
                <a:ext cx="8501122" cy="2509656"/>
              </a:xfrm>
              <a:blipFill rotWithShape="0">
                <a:blip r:embed="rId4"/>
                <a:stretch>
                  <a:fillRect l="-1212" t="-3325" r="-1924" b="-166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ular Callout 3"/>
          <p:cNvSpPr/>
          <p:nvPr/>
        </p:nvSpPr>
        <p:spPr>
          <a:xfrm>
            <a:off x="3236864" y="6148799"/>
            <a:ext cx="4543770" cy="500066"/>
          </a:xfrm>
          <a:prstGeom prst="wedgeRectCallout">
            <a:avLst>
              <a:gd name="adj1" fmla="val -20263"/>
              <a:gd name="adj2" fmla="val -14169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we will formalize it in a moment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994024" y="1831958"/>
                <a:ext cx="7000924" cy="1249382"/>
              </a:xfrm>
              <a:prstGeom prst="wave">
                <a:avLst>
                  <a:gd name="adj1" fmla="val 6042"/>
                  <a:gd name="adj2" fmla="val 103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en-US" sz="2800" dirty="0"/>
                  <a:t>“What a cheating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8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/>
                  <a:t> can learn can be simulated without interacting with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800" dirty="0"/>
                  <a:t>”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024" y="1831958"/>
                <a:ext cx="7000924" cy="1249382"/>
              </a:xfrm>
              <a:prstGeom prst="wave">
                <a:avLst>
                  <a:gd name="adj1" fmla="val 6042"/>
                  <a:gd name="adj2" fmla="val 103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470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5" descr="PL414a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09405" y="3782711"/>
            <a:ext cx="833901" cy="942872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538" y="328852"/>
            <a:ext cx="7886700" cy="1325563"/>
          </a:xfrm>
        </p:spPr>
        <p:txBody>
          <a:bodyPr/>
          <a:lstStyle/>
          <a:p>
            <a:r>
              <a:rPr lang="en-US" dirty="0"/>
              <a:t>The idea of simulation</a:t>
            </a:r>
            <a:endParaRPr lang="pl-PL" dirty="0"/>
          </a:p>
        </p:txBody>
      </p:sp>
      <p:pic>
        <p:nvPicPr>
          <p:cNvPr id="6" name="Picture 6" descr="MCj0415808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538" y="3673028"/>
            <a:ext cx="1071570" cy="109707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557414" y="4458846"/>
            <a:ext cx="801245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/>
              <a:t>prover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31875" y="2746748"/>
                <a:ext cx="836896" cy="4001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𝑳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875" y="2746748"/>
                <a:ext cx="836896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stCxn id="10" idx="2"/>
            <a:endCxn id="6" idx="0"/>
          </p:cNvCxnSpPr>
          <p:nvPr/>
        </p:nvCxnSpPr>
        <p:spPr>
          <a:xfrm>
            <a:off x="950323" y="3146858"/>
            <a:ext cx="0" cy="5261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700422" y="4030218"/>
            <a:ext cx="1000132" cy="428628"/>
            <a:chOff x="3500430" y="2582834"/>
            <a:chExt cx="2071702" cy="858844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3571868" y="2582834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3571868" y="3011462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0800000">
              <a:off x="3500430" y="2797148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3571868" y="3440090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>
              <a:off x="3500430" y="3225776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38242" y="3586343"/>
            <a:ext cx="1095222" cy="1172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838242" y="1887459"/>
                <a:ext cx="1436612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</m:oMath>
                  </m:oMathPara>
                </a14:m>
                <a:endParaRPr lang="pl-PL" sz="115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242" y="1887459"/>
                <a:ext cx="1436612" cy="186204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4587979" y="1920663"/>
                <a:ext cx="1375697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</m:oMath>
                  </m:oMathPara>
                </a14:m>
                <a:endParaRPr lang="pl-PL" sz="115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979" y="1920663"/>
                <a:ext cx="1375697" cy="186204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5440839" y="4023937"/>
                <a:ext cx="1748107" cy="46166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simulator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400" b="1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839" y="4023937"/>
                <a:ext cx="1748107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4068" t="-4706" b="-2000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924144" y="3072598"/>
                <a:ext cx="836896" cy="4001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l-PL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𝑳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4144" y="3072598"/>
                <a:ext cx="836896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>
            <a:stCxn id="30" idx="2"/>
          </p:cNvCxnSpPr>
          <p:nvPr/>
        </p:nvCxnSpPr>
        <p:spPr>
          <a:xfrm>
            <a:off x="6342592" y="3472708"/>
            <a:ext cx="0" cy="5261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32849" y="5448391"/>
            <a:ext cx="1489345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view of the malicious verifier</a:t>
            </a:r>
            <a:endParaRPr lang="pl-PL" dirty="0"/>
          </a:p>
        </p:txBody>
      </p:sp>
      <p:cxnSp>
        <p:nvCxnSpPr>
          <p:cNvPr id="34" name="Straight Arrow Connector 33"/>
          <p:cNvCxnSpPr>
            <a:stCxn id="23" idx="2"/>
            <a:endCxn id="32" idx="0"/>
          </p:cNvCxnSpPr>
          <p:nvPr/>
        </p:nvCxnSpPr>
        <p:spPr>
          <a:xfrm flipH="1">
            <a:off x="3377522" y="4758787"/>
            <a:ext cx="8331" cy="689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570219" y="5445961"/>
            <a:ext cx="1489345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view of the simulator</a:t>
            </a:r>
            <a:endParaRPr lang="pl-PL" dirty="0"/>
          </a:p>
        </p:txBody>
      </p:sp>
      <p:cxnSp>
        <p:nvCxnSpPr>
          <p:cNvPr id="39" name="Straight Arrow Connector 38"/>
          <p:cNvCxnSpPr>
            <a:stCxn id="29" idx="2"/>
            <a:endCxn id="38" idx="0"/>
          </p:cNvCxnSpPr>
          <p:nvPr/>
        </p:nvCxnSpPr>
        <p:spPr>
          <a:xfrm flipH="1">
            <a:off x="6314892" y="4485602"/>
            <a:ext cx="1" cy="9603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521639" y="5445960"/>
                <a:ext cx="57579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pl-PL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639" y="5445960"/>
                <a:ext cx="575799" cy="58477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7059564" y="1873745"/>
                <a:ext cx="1436611" cy="18620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5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</m:oMath>
                  </m:oMathPara>
                </a14:m>
                <a:endParaRPr lang="pl-PL" sz="115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9564" y="1873745"/>
                <a:ext cx="1436611" cy="186204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/>
              <p:cNvSpPr/>
              <p:nvPr/>
            </p:nvSpPr>
            <p:spPr>
              <a:xfrm>
                <a:off x="7293890" y="3442195"/>
                <a:ext cx="96795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l-PL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𝑳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90" y="3442195"/>
                <a:ext cx="967957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311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7" grpId="0"/>
      <p:bldP spid="28" grpId="0"/>
      <p:bldP spid="29" grpId="0" animBg="1"/>
      <p:bldP spid="30" grpId="0" animBg="1"/>
      <p:bldP spid="32" grpId="0" animBg="1"/>
      <p:bldP spid="38" grpId="0" animBg="1"/>
      <p:bldP spid="43" grpId="0"/>
      <p:bldP spid="44" grpId="0"/>
      <p:bldP spid="4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46120"/>
            <a:ext cx="8229600" cy="5825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Indistinguishability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14366" y="1314379"/>
                <a:ext cx="8229600" cy="2621888"/>
              </a:xfr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anchor="ctr">
                <a:noAutofit/>
              </a:bodyPr>
              <a:lstStyle/>
              <a:p>
                <a:pPr marL="0" indent="0">
                  <a:buNone/>
                </a:pPr>
                <a:r>
                  <a:rPr lang="en-US" sz="2300" dirty="0"/>
                  <a:t>Let 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3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𝑨</m:t>
                            </m:r>
                            <m:d>
                              <m:dPr>
                                <m:ctrlPr>
                                  <a:rPr lang="en-US" sz="23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sz="23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3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𝑩</m:t>
                            </m:r>
                            <m:d>
                              <m:dPr>
                                <m:ctrlPr>
                                  <a:rPr lang="en-US" sz="23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sz="23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300" dirty="0"/>
                  <a:t>be two </a:t>
                </a:r>
                <a:r>
                  <a:rPr lang="en-US" sz="2300" b="1" dirty="0">
                    <a:solidFill>
                      <a:srgbClr val="7030A0"/>
                    </a:solidFill>
                  </a:rPr>
                  <a:t>sets of distributions</a:t>
                </a:r>
                <a:r>
                  <a:rPr lang="en-US" sz="2300" dirty="0"/>
                  <a:t>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l-GR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3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a:rPr lang="el-GR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3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300" dirty="0"/>
                  <a:t>are </a:t>
                </a:r>
                <a:r>
                  <a:rPr lang="en-US" sz="2300" b="1" u="sng" dirty="0">
                    <a:solidFill>
                      <a:srgbClr val="0070C0"/>
                    </a:solidFill>
                  </a:rPr>
                  <a:t>computationally</a:t>
                </a:r>
                <a:r>
                  <a:rPr lang="en-US" sz="2300" b="1" dirty="0">
                    <a:solidFill>
                      <a:srgbClr val="0070C0"/>
                    </a:solidFill>
                  </a:rPr>
                  <a:t> indistinguishable</a:t>
                </a:r>
                <a:r>
                  <a:rPr lang="en-US" sz="2300" dirty="0"/>
                  <a:t> if for every poly-time</a:t>
                </a:r>
                <a:r>
                  <a:rPr lang="en-US" sz="23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sz="2300" dirty="0">
                    <a:solidFill>
                      <a:srgbClr val="C00000"/>
                    </a:solidFill>
                  </a:rPr>
                  <a:t> </a:t>
                </a:r>
                <a:r>
                  <a:rPr lang="en-US" sz="2300" dirty="0"/>
                  <a:t>there exists a negligible function </a:t>
                </a:r>
                <a14:m>
                  <m:oMath xmlns:m="http://schemas.openxmlformats.org/officeDocument/2006/math">
                    <m:r>
                      <a:rPr lang="el-GR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𝜺</m:t>
                    </m:r>
                  </m:oMath>
                </a14:m>
                <a:r>
                  <a:rPr lang="en-US" sz="2300" b="1" dirty="0">
                    <a:latin typeface="Arial"/>
                    <a:cs typeface="Arial"/>
                  </a:rPr>
                  <a:t> </a:t>
                </a:r>
                <a:r>
                  <a:rPr lang="en-US" sz="2300" dirty="0"/>
                  <a:t>such that for every </a:t>
                </a:r>
                <a14:m>
                  <m:oMath xmlns:m="http://schemas.openxmlformats.org/officeDocument/2006/math"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2300" dirty="0"/>
                  <a:t> </a:t>
                </a:r>
                <a:r>
                  <a:rPr lang="en-US" sz="2300" b="1" dirty="0"/>
                  <a:t> </a:t>
                </a:r>
                <a:endParaRPr lang="en-US" sz="2300" dirty="0"/>
              </a:p>
              <a:p>
                <a:pPr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3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  <m:d>
                              <m:dPr>
                                <m:ctrlPr>
                                  <a:rPr lang="en-US" sz="23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3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3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d>
                                  <m:dPr>
                                    <m:ctrlPr>
                                      <a:rPr lang="en-US" sz="23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3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3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d>
                          <m:dPr>
                            <m:ctrlPr>
                              <a:rPr lang="en-US" sz="23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3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𝑫</m:t>
                            </m:r>
                            <m:d>
                              <m:dPr>
                                <m:ctrlPr>
                                  <a:rPr lang="en-US" sz="23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3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3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3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d>
                                  <m:dPr>
                                    <m:ctrlPr>
                                      <a:rPr lang="en-US" sz="23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3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sz="23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3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</m:d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𝜺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sz="2300" b="1" dirty="0">
                    <a:solidFill>
                      <a:srgbClr val="C00000"/>
                    </a:solidFill>
                  </a:rPr>
                  <a:t>        </a:t>
                </a:r>
                <a14:m>
                  <m:oMath xmlns:m="http://schemas.openxmlformats.org/officeDocument/2006/math">
                    <m:r>
                      <a:rPr lang="it-IT" sz="23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(∗)</m:t>
                    </m:r>
                  </m:oMath>
                </a14:m>
                <a:r>
                  <a:rPr lang="it-IT" sz="2300" b="1" dirty="0">
                    <a:solidFill>
                      <a:srgbClr val="C00000"/>
                    </a:solidFill>
                  </a:rPr>
                  <a:t>   </a:t>
                </a:r>
                <a:endParaRPr lang="en-US" sz="23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4366" y="1314379"/>
                <a:ext cx="8229600" cy="2621888"/>
              </a:xfrm>
              <a:blipFill rotWithShape="0">
                <a:blip r:embed="rId3"/>
                <a:stretch>
                  <a:fillRect l="-80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28596" y="4280926"/>
                <a:ext cx="8215370" cy="800219"/>
              </a:xfrm>
              <a:prstGeom prst="rect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3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a:rPr lang="el-GR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3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300" dirty="0"/>
                  <a:t>are </a:t>
                </a:r>
                <a:r>
                  <a:rPr lang="en-US" sz="2300" b="1" u="sng" dirty="0">
                    <a:solidFill>
                      <a:srgbClr val="0070C0"/>
                    </a:solidFill>
                  </a:rPr>
                  <a:t>statistically</a:t>
                </a:r>
                <a:r>
                  <a:rPr lang="en-US" sz="2300" b="1" dirty="0">
                    <a:solidFill>
                      <a:srgbClr val="0070C0"/>
                    </a:solidFill>
                  </a:rPr>
                  <a:t> indistinguishable </a:t>
                </a:r>
                <a:r>
                  <a:rPr lang="en-US" sz="2300" dirty="0"/>
                  <a:t>if </a:t>
                </a:r>
                <a14:m>
                  <m:oMath xmlns:m="http://schemas.openxmlformats.org/officeDocument/2006/math">
                    <m:r>
                      <a:rPr lang="it-IT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(∗</m:t>
                    </m:r>
                    <m:r>
                      <a:rPr lang="en-US" sz="23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) </m:t>
                    </m:r>
                  </m:oMath>
                </a14:m>
                <a:r>
                  <a:rPr lang="en-US" sz="2300" dirty="0">
                    <a:cs typeface="Arial"/>
                  </a:rPr>
                  <a:t>holds also for infinitely powerful </a:t>
                </a:r>
                <a14:m>
                  <m:oMath xmlns:m="http://schemas.openxmlformats.org/officeDocument/2006/math">
                    <m:r>
                      <a:rPr lang="it-IT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𝑫</m:t>
                    </m:r>
                  </m:oMath>
                </a14:m>
                <a:r>
                  <a:rPr lang="it-IT" sz="2300" dirty="0">
                    <a:cs typeface="Arial"/>
                  </a:rPr>
                  <a:t>.</a:t>
                </a:r>
                <a:endParaRPr lang="en-US" sz="23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4280926"/>
                <a:ext cx="8215370" cy="800219"/>
              </a:xfrm>
              <a:prstGeom prst="rect">
                <a:avLst/>
              </a:prstGeom>
              <a:blipFill rotWithShape="0">
                <a:blip r:embed="rId4"/>
                <a:stretch>
                  <a:fillRect l="-737" t="-2128" b="-1063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28596" y="5449178"/>
                <a:ext cx="8215370" cy="800219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3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300" dirty="0"/>
                  <a:t>and </a:t>
                </a:r>
                <a14:m>
                  <m:oMath xmlns:m="http://schemas.openxmlformats.org/officeDocument/2006/math">
                    <m:r>
                      <a:rPr lang="el-GR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𝜷</m:t>
                    </m:r>
                  </m:oMath>
                </a14:m>
                <a:r>
                  <a:rPr lang="en-US" sz="23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300" dirty="0"/>
                  <a:t>are </a:t>
                </a:r>
                <a:r>
                  <a:rPr lang="en-US" sz="2300" b="1" u="sng" dirty="0">
                    <a:solidFill>
                      <a:srgbClr val="0070C0"/>
                    </a:solidFill>
                  </a:rPr>
                  <a:t>perfectly</a:t>
                </a:r>
                <a:r>
                  <a:rPr lang="en-US" sz="2300" b="1" dirty="0">
                    <a:solidFill>
                      <a:srgbClr val="0070C0"/>
                    </a:solidFill>
                  </a:rPr>
                  <a:t> indistinguishable </a:t>
                </a:r>
                <a:r>
                  <a:rPr lang="en-US" sz="2300" dirty="0"/>
                  <a:t>if </a:t>
                </a:r>
                <a14:m>
                  <m:oMath xmlns:m="http://schemas.openxmlformats.org/officeDocument/2006/math">
                    <m:r>
                      <a:rPr lang="it-IT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(∗)</m:t>
                    </m:r>
                  </m:oMath>
                </a14:m>
                <a:r>
                  <a:rPr lang="it-IT" sz="2300" b="1" dirty="0">
                    <a:solidFill>
                      <a:srgbClr val="C00000"/>
                    </a:solidFill>
                    <a:cs typeface="Arial"/>
                  </a:rPr>
                  <a:t> </a:t>
                </a:r>
                <a:r>
                  <a:rPr lang="en-US" sz="2300" dirty="0">
                    <a:cs typeface="Arial"/>
                  </a:rPr>
                  <a:t>holds also for infinitely powerful</a:t>
                </a:r>
                <a:r>
                  <a:rPr lang="it-IT" sz="2300" dirty="0">
                    <a:cs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it-IT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𝑫</m:t>
                    </m:r>
                  </m:oMath>
                </a14:m>
                <a:r>
                  <a:rPr lang="it-IT" sz="2300" dirty="0">
                    <a:cs typeface="Arial"/>
                  </a:rPr>
                  <a:t>, and </a:t>
                </a:r>
                <a14:m>
                  <m:oMath xmlns:m="http://schemas.openxmlformats.org/officeDocument/2006/math">
                    <m:r>
                      <a:rPr lang="el-GR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𝜺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en-US" sz="23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/>
                      </a:rPr>
                      <m:t>𝟎</m:t>
                    </m:r>
                  </m:oMath>
                </a14:m>
                <a:r>
                  <a:rPr lang="en-US" sz="2300" dirty="0">
                    <a:cs typeface="Arial"/>
                  </a:rPr>
                  <a:t>.</a:t>
                </a:r>
                <a:r>
                  <a:rPr lang="it-IT" sz="2300" dirty="0">
                    <a:cs typeface="Arial"/>
                  </a:rPr>
                  <a:t>  </a:t>
                </a:r>
                <a:endParaRPr lang="en-US" sz="23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5449178"/>
                <a:ext cx="8215370" cy="800219"/>
              </a:xfrm>
              <a:prstGeom prst="rect">
                <a:avLst/>
              </a:prstGeom>
              <a:blipFill rotWithShape="0">
                <a:blip r:embed="rId5"/>
                <a:stretch>
                  <a:fillRect l="-737" t="-2857" b="-1142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52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4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207168" y="31735"/>
                <a:ext cx="8658226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dirty="0"/>
                  <a:t>“a cheating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should not learn anything besides of the fact that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dirty="0"/>
                  <a:t>”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07168" y="31735"/>
                <a:ext cx="8658226" cy="1325563"/>
              </a:xfrm>
              <a:blipFill>
                <a:blip r:embed="rId3"/>
                <a:stretch>
                  <a:fillRect l="-2535" t="-7798" r="-1127" b="-1422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4272" y="1595373"/>
                <a:ext cx="8501122" cy="2214578"/>
              </a:xfr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>
                <a:noAutofit/>
              </a:bodyPr>
              <a:lstStyle/>
              <a:p>
                <a:pPr>
                  <a:buNone/>
                </a:pPr>
                <a:r>
                  <a:rPr lang="en-US" sz="2400" b="1" u="sng" dirty="0">
                    <a:solidFill>
                      <a:srgbClr val="0070C0"/>
                    </a:solidFill>
                  </a:rPr>
                  <a:t>Definition (a bit more formally)</a:t>
                </a:r>
                <a:br>
                  <a:rPr lang="en-US" sz="2400" b="1" u="sng" dirty="0">
                    <a:solidFill>
                      <a:srgbClr val="0070C0"/>
                    </a:solidFill>
                  </a:rPr>
                </a:br>
                <a:r>
                  <a:rPr lang="en-US" sz="2400" dirty="0"/>
                  <a:t>For every (even malicious) poly-time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there exists an (expected) poly-time machine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400" dirty="0"/>
                  <a:t> such that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𝐕𝐢𝐞𝐰</m:t>
                            </m:r>
                            <m:d>
                              <m:dPr>
                                <m:ctrlP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p>
                                    <m:r>
                                      <a:rPr lang="en-US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sz="2400" b="1" baseline="-25000" dirty="0">
                    <a:solidFill>
                      <a:srgbClr val="C00000"/>
                    </a:solidFill>
                  </a:rPr>
                  <a:t> </a:t>
                </a:r>
              </a:p>
              <a:p>
                <a:pPr algn="ctr">
                  <a:buNone/>
                </a:pPr>
                <a:r>
                  <a:rPr lang="en-US" sz="2400" b="1" dirty="0"/>
                  <a:t>is computationally indistinguishable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  <m:d>
                              <m:dPr>
                                <m:ctrlP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272" y="1595373"/>
                <a:ext cx="8501122" cy="2214578"/>
              </a:xfrm>
              <a:blipFill rotWithShape="0">
                <a:blip r:embed="rId4"/>
                <a:stretch>
                  <a:fillRect l="-855" t="-268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357158" y="3903698"/>
            <a:ext cx="8786842" cy="2385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a definition of a </a:t>
            </a:r>
            <a:r>
              <a:rPr lang="en-US" sz="2400" b="1" dirty="0">
                <a:solidFill>
                  <a:srgbClr val="0070C0"/>
                </a:solidFill>
              </a:rPr>
              <a:t>computational </a:t>
            </a:r>
            <a:r>
              <a:rPr lang="en-US" sz="2400" b="1" dirty="0"/>
              <a:t>zero-knowledge</a:t>
            </a:r>
            <a:r>
              <a:rPr lang="en-US" sz="2400" dirty="0"/>
              <a:t>.</a:t>
            </a:r>
          </a:p>
          <a:p>
            <a:endParaRPr lang="en-US" sz="500" dirty="0"/>
          </a:p>
          <a:p>
            <a:r>
              <a:rPr lang="en-US" sz="2400" dirty="0"/>
              <a:t>By changing the “</a:t>
            </a:r>
            <a:r>
              <a:rPr lang="en-US" sz="2400" b="1" dirty="0">
                <a:solidFill>
                  <a:srgbClr val="FF0000"/>
                </a:solidFill>
              </a:rPr>
              <a:t>computational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indistinguishability</a:t>
            </a:r>
            <a:r>
              <a:rPr lang="en-US" sz="2400" dirty="0"/>
              <a:t>” into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 “</a:t>
            </a:r>
            <a:r>
              <a:rPr lang="en-US" sz="2400" b="1" dirty="0">
                <a:solidFill>
                  <a:srgbClr val="FF0000"/>
                </a:solidFill>
              </a:rPr>
              <a:t>statistical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/>
              <a:t>indistinguishability</a:t>
            </a:r>
            <a:r>
              <a:rPr lang="en-US" sz="2400" dirty="0"/>
              <a:t>” we get a </a:t>
            </a:r>
            <a:r>
              <a:rPr lang="en-US" sz="2400" b="1" dirty="0">
                <a:solidFill>
                  <a:srgbClr val="0070C0"/>
                </a:solidFill>
              </a:rPr>
              <a:t>statistical</a:t>
            </a:r>
            <a:r>
              <a:rPr lang="en-US" sz="2400" b="1" dirty="0"/>
              <a:t> zero-knowledge</a:t>
            </a: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 “</a:t>
            </a:r>
            <a:r>
              <a:rPr lang="en-US" sz="2400" b="1" dirty="0">
                <a:solidFill>
                  <a:srgbClr val="FF0000"/>
                </a:solidFill>
              </a:rPr>
              <a:t>perfect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/>
              <a:t>indistinguishability” we get a </a:t>
            </a:r>
            <a:r>
              <a:rPr lang="en-US" sz="2400" b="1" dirty="0">
                <a:solidFill>
                  <a:srgbClr val="0070C0"/>
                </a:solidFill>
              </a:rPr>
              <a:t>perfect</a:t>
            </a:r>
            <a:r>
              <a:rPr lang="en-US" sz="2400" b="1" dirty="0"/>
              <a:t> zero-knowledge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53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5918" y="1428736"/>
            <a:ext cx="6929486" cy="4929222"/>
          </a:xfrm>
        </p:spPr>
        <p:txBody>
          <a:bodyPr>
            <a:normAutofit/>
          </a:bodyPr>
          <a:lstStyle/>
          <a:p>
            <a:pPr marL="457200" indent="-514350">
              <a:buFont typeface="+mj-lt"/>
              <a:buAutoNum type="arabicPeriod"/>
            </a:pPr>
            <a:r>
              <a:rPr lang="en-US" dirty="0"/>
              <a:t>Interactive Proofs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Zero-Knowledge Proofs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introduction and definitions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protocol for graph isomorphism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protocol for quadratic </a:t>
            </a:r>
            <a:r>
              <a:rPr lang="en-US" dirty="0" err="1"/>
              <a:t>residuosity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protocol for any NP language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Zero-Knowledge Proofs of Knowledge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Non-Interactive Zero-Knowledge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Applications 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457200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None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870656" y="2760974"/>
            <a:ext cx="1214446" cy="500066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78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500042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dirty="0"/>
              <a:t>A zero-knowledge proof of graph isomorphism – a wrong solution</a:t>
            </a:r>
          </a:p>
        </p:txBody>
      </p:sp>
      <p:pic>
        <p:nvPicPr>
          <p:cNvPr id="4" name="Picture 6" descr="MCj04158080000[1]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14348" y="2921168"/>
            <a:ext cx="1428760" cy="1462767"/>
          </a:xfrm>
          <a:prstGeom prst="rect">
            <a:avLst/>
          </a:prstGeom>
          <a:noFill/>
        </p:spPr>
      </p:pic>
      <p:pic>
        <p:nvPicPr>
          <p:cNvPr id="5" name="Picture 6" descr="PL412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2992606"/>
            <a:ext cx="1428760" cy="135914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929586" y="2849730"/>
            <a:ext cx="85408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verifier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85720" y="2714620"/>
            <a:ext cx="801245" cy="36933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/>
              <a:t>prover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 flipH="1">
                <a:off x="3071802" y="1778160"/>
                <a:ext cx="3071834" cy="101566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>
                    <a:solidFill>
                      <a:srgbClr val="0070C0"/>
                    </a:solidFill>
                  </a:rPr>
                  <a:t>statement</a:t>
                </a:r>
              </a:p>
              <a:p>
                <a:pPr algn="ctr"/>
                <a:r>
                  <a:rPr lang="en-US" sz="2000" dirty="0"/>
                  <a:t>graphs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are isomorphic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71802" y="1778160"/>
                <a:ext cx="3071834" cy="10156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8" idx="3"/>
            <a:endCxn id="4" idx="0"/>
          </p:cNvCxnSpPr>
          <p:nvPr/>
        </p:nvCxnSpPr>
        <p:spPr>
          <a:xfrm rot="10800000" flipV="1">
            <a:off x="1428728" y="2285992"/>
            <a:ext cx="1643074" cy="63517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  <a:endCxn id="5" idx="0"/>
          </p:cNvCxnSpPr>
          <p:nvPr/>
        </p:nvCxnSpPr>
        <p:spPr>
          <a:xfrm>
            <a:off x="6143636" y="2285992"/>
            <a:ext cx="1714512" cy="7066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ight Arrow 20"/>
              <p:cNvSpPr/>
              <p:nvPr/>
            </p:nvSpPr>
            <p:spPr>
              <a:xfrm>
                <a:off x="2786050" y="3500438"/>
                <a:ext cx="4000528" cy="1000132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ight Arrow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050" y="3500438"/>
                <a:ext cx="4000528" cy="1000132"/>
              </a:xfrm>
              <a:prstGeom prst="rightArrow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2910" y="3643314"/>
                <a:ext cx="1714512" cy="143652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computes the isomorphism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l-GR" sz="20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/>
                  <a:t>between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10" y="3643314"/>
                <a:ext cx="1714512" cy="143652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/>
              <p:cNvSpPr/>
              <p:nvPr/>
            </p:nvSpPr>
            <p:spPr>
              <a:xfrm>
                <a:off x="7072330" y="4429132"/>
                <a:ext cx="1714512" cy="1643074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checks if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l-GR" sz="20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/>
                  <a:t>is an isomorphism between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330" y="4429132"/>
                <a:ext cx="1714512" cy="164307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839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1" grpId="0" animBg="1"/>
      <p:bldP spid="22" grpId="0" animBg="1"/>
      <p:bldP spid="2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35"/>
          <p:cNvSpPr/>
          <p:nvPr/>
        </p:nvSpPr>
        <p:spPr>
          <a:xfrm>
            <a:off x="6072198" y="4743401"/>
            <a:ext cx="2786082" cy="200026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5" y="0"/>
            <a:ext cx="8558007" cy="654032"/>
          </a:xfrm>
        </p:spPr>
        <p:txBody>
          <a:bodyPr>
            <a:noAutofit/>
          </a:bodyPr>
          <a:lstStyle/>
          <a:p>
            <a:r>
              <a:rPr lang="en-US" sz="3200" dirty="0"/>
              <a:t>A zero-knowledge proof of graph isomorphism</a:t>
            </a:r>
          </a:p>
        </p:txBody>
      </p:sp>
      <p:pic>
        <p:nvPicPr>
          <p:cNvPr id="4" name="Picture 6" descr="MCj04158080000[1]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860399" y="1849598"/>
            <a:ext cx="1428760" cy="1462767"/>
          </a:xfrm>
          <a:prstGeom prst="rect">
            <a:avLst/>
          </a:prstGeom>
          <a:noFill/>
        </p:spPr>
      </p:pic>
      <p:pic>
        <p:nvPicPr>
          <p:cNvPr id="5" name="Picture 6" descr="PL412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89819" y="1921036"/>
            <a:ext cx="1428760" cy="135914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75637" y="1778160"/>
            <a:ext cx="85408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verifier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1771" y="1643050"/>
            <a:ext cx="801245" cy="36933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/>
              <a:t>prover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 flipH="1">
                <a:off x="2857488" y="1071546"/>
                <a:ext cx="4000528" cy="70788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>
                    <a:solidFill>
                      <a:srgbClr val="0070C0"/>
                    </a:solidFill>
                  </a:rPr>
                  <a:t>statement</a:t>
                </a:r>
              </a:p>
              <a:p>
                <a:pPr algn="ctr"/>
                <a:r>
                  <a:rPr lang="en-US" sz="2000" dirty="0"/>
                  <a:t>graphs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are isomorphic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57488" y="1071546"/>
                <a:ext cx="4000528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>
            <a:stCxn id="8" idx="3"/>
            <a:endCxn id="4" idx="0"/>
          </p:cNvCxnSpPr>
          <p:nvPr/>
        </p:nvCxnSpPr>
        <p:spPr>
          <a:xfrm rot="10800000" flipV="1">
            <a:off x="1574780" y="1425488"/>
            <a:ext cx="1282709" cy="42410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1"/>
            <a:endCxn id="5" idx="0"/>
          </p:cNvCxnSpPr>
          <p:nvPr/>
        </p:nvCxnSpPr>
        <p:spPr>
          <a:xfrm>
            <a:off x="6858016" y="1425489"/>
            <a:ext cx="1146183" cy="49554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ight Arrow 20"/>
              <p:cNvSpPr/>
              <p:nvPr/>
            </p:nvSpPr>
            <p:spPr>
              <a:xfrm>
                <a:off x="2932101" y="2214554"/>
                <a:ext cx="4000528" cy="785818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:=</m:t>
                      </m:r>
                      <m:r>
                        <a:rPr lang="el-GR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ight Arrow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101" y="2214554"/>
                <a:ext cx="4000528" cy="785818"/>
              </a:xfrm>
              <a:prstGeom prst="rightArrow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778476" y="2428868"/>
                <a:ext cx="1582121" cy="14287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selects a random permutation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76" y="2428868"/>
                <a:ext cx="1582121" cy="142876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Left Arrow 22"/>
              <p:cNvSpPr/>
              <p:nvPr/>
            </p:nvSpPr>
            <p:spPr>
              <a:xfrm>
                <a:off x="2860663" y="2849730"/>
                <a:ext cx="3857652" cy="857256"/>
              </a:xfrm>
              <a:prstGeom prst="lef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 random</a:t>
                </a:r>
                <a:r>
                  <a:rPr lang="pl-PL" dirty="0"/>
                  <a:t> </a:t>
                </a:r>
                <a14:m>
                  <m:oMath xmlns:m="http://schemas.openxmlformats.org/officeDocument/2006/math"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Left Arrow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0663" y="2849730"/>
                <a:ext cx="3857652" cy="857256"/>
              </a:xfrm>
              <a:prstGeom prst="leftArrow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ight Arrow 12"/>
              <p:cNvSpPr/>
              <p:nvPr/>
            </p:nvSpPr>
            <p:spPr>
              <a:xfrm>
                <a:off x="3000364" y="3564110"/>
                <a:ext cx="4000528" cy="857256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an isomorphism between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and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Right Arrow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364" y="3564110"/>
                <a:ext cx="4000528" cy="857256"/>
              </a:xfrm>
              <a:prstGeom prst="righ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ular Callout 13"/>
              <p:cNvSpPr/>
              <p:nvPr/>
            </p:nvSpPr>
            <p:spPr>
              <a:xfrm>
                <a:off x="357158" y="4643446"/>
                <a:ext cx="5214974" cy="2071702"/>
              </a:xfrm>
              <a:prstGeom prst="wedgeRoundRectCallout">
                <a:avLst>
                  <a:gd name="adj1" fmla="val 22698"/>
                  <a:gd name="adj2" fmla="val -77127"/>
                  <a:gd name="adj3" fmla="val 16667"/>
                </a:avLst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000" b="1" u="sng" dirty="0"/>
                  <a:t>Note</a:t>
                </a:r>
                <a:r>
                  <a:rPr lang="en-US" sz="2000" dirty="0"/>
                  <a:t>:</a:t>
                </a:r>
              </a:p>
              <a:p>
                <a:pPr algn="ctr"/>
                <a:r>
                  <a:rPr lang="en-US" sz="2000" dirty="0" err="1"/>
                  <a:t>Prover</a:t>
                </a:r>
                <a:r>
                  <a:rPr lang="en-US" sz="2000" dirty="0"/>
                  <a:t> does not need to be infinitely powerful, if he knows the isomorphism </a:t>
                </a:r>
                <a:r>
                  <a:rPr lang="en-US" sz="2000" dirty="0" err="1"/>
                  <a:t>isomorphism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</m:oMath>
                </a14:m>
                <a:r>
                  <a:rPr lang="el-GR" sz="20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/>
                  <a:t>between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000" dirty="0"/>
                  <a:t>.</a:t>
                </a:r>
              </a:p>
              <a:p>
                <a:pPr>
                  <a:buFont typeface="Arial" pitchFamily="34" charset="0"/>
                  <a:buChar char="•"/>
                </a:pPr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000" dirty="0"/>
                  <a:t> then he just sends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pPr>
                  <a:buFont typeface="Arial" pitchFamily="34" charset="0"/>
                  <a:buChar char="•"/>
                </a:pPr>
                <a:r>
                  <a:rPr lang="en-US" sz="2000" dirty="0">
                    <a:solidFill>
                      <a:schemeClr val="tx1"/>
                    </a:solidFill>
                  </a:rPr>
                  <a:t> if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then he sends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· </m:t>
                    </m:r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𝝋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ounded Rectangular Callout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4643446"/>
                <a:ext cx="5214974" cy="2071702"/>
              </a:xfrm>
              <a:prstGeom prst="wedgeRoundRectCallout">
                <a:avLst>
                  <a:gd name="adj1" fmla="val 22698"/>
                  <a:gd name="adj2" fmla="val -77127"/>
                  <a:gd name="adj3" fmla="val 16667"/>
                </a:avLst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/>
              <p:cNvSpPr/>
              <p:nvPr/>
            </p:nvSpPr>
            <p:spPr>
              <a:xfrm>
                <a:off x="8176065" y="4886277"/>
                <a:ext cx="570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Rectangle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6065" y="4886277"/>
                <a:ext cx="570990" cy="400110"/>
              </a:xfrm>
              <a:prstGeom prst="rect">
                <a:avLst/>
              </a:prstGeom>
              <a:blipFill rotWithShape="0">
                <a:blip r:embed="rId11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6215074" y="4886277"/>
                <a:ext cx="570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5074" y="4886277"/>
                <a:ext cx="570990" cy="400110"/>
              </a:xfrm>
              <a:prstGeom prst="rect">
                <a:avLst/>
              </a:prstGeom>
              <a:blipFill rotWithShape="0">
                <a:blip r:embed="rId12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7215206" y="6286520"/>
                <a:ext cx="4427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5206" y="6286520"/>
                <a:ext cx="442750" cy="400110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ight Arrow 32"/>
              <p:cNvSpPr/>
              <p:nvPr/>
            </p:nvSpPr>
            <p:spPr>
              <a:xfrm>
                <a:off x="6858016" y="4814839"/>
                <a:ext cx="1214445" cy="64294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ight Arrow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16" y="4814839"/>
                <a:ext cx="1214445" cy="642942"/>
              </a:xfrm>
              <a:prstGeom prst="rightArrow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ight Arrow 33"/>
              <p:cNvSpPr/>
              <p:nvPr/>
            </p:nvSpPr>
            <p:spPr>
              <a:xfrm rot="2420658">
                <a:off x="6350671" y="5540353"/>
                <a:ext cx="1144480" cy="618665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· </m:t>
                      </m:r>
                      <m:r>
                        <a:rPr lang="el-G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Right Arrow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20658">
                <a:off x="6350671" y="5540353"/>
                <a:ext cx="1144480" cy="618665"/>
              </a:xfrm>
              <a:prstGeom prst="rightArrow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Left Arrow 34"/>
              <p:cNvSpPr/>
              <p:nvPr/>
            </p:nvSpPr>
            <p:spPr>
              <a:xfrm rot="18863400">
                <a:off x="7396754" y="5554624"/>
                <a:ext cx="1198041" cy="618665"/>
              </a:xfrm>
              <a:prstGeom prst="lef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Left Arrow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400">
                <a:off x="7396754" y="5554624"/>
                <a:ext cx="1198041" cy="618665"/>
              </a:xfrm>
              <a:prstGeom prst="leftArrow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4000496" y="1928802"/>
                <a:ext cx="18413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iterate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times:</a:t>
                </a:r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0496" y="1928802"/>
                <a:ext cx="1841338" cy="400110"/>
              </a:xfrm>
              <a:prstGeom prst="rect">
                <a:avLst/>
              </a:prstGeom>
              <a:blipFill rotWithShape="0">
                <a:blip r:embed="rId17"/>
                <a:stretch>
                  <a:fillRect l="-3311" t="-7576" r="-3311" b="-2575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 37"/>
          <p:cNvSpPr/>
          <p:nvPr/>
        </p:nvSpPr>
        <p:spPr>
          <a:xfrm>
            <a:off x="7215206" y="3643314"/>
            <a:ext cx="1714512" cy="10001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accepts only if the answer is correct</a:t>
            </a:r>
          </a:p>
        </p:txBody>
      </p:sp>
    </p:spTree>
    <p:extLst>
      <p:ext uri="{BB962C8B-B14F-4D97-AF65-F5344CB8AC3E}">
        <p14:creationId xmlns:p14="http://schemas.microsoft.com/office/powerpoint/2010/main" val="431946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8" grpId="0" animBg="1"/>
      <p:bldP spid="21" grpId="0" animBg="1"/>
      <p:bldP spid="22" grpId="0" animBg="1"/>
      <p:bldP spid="23" grpId="0" animBg="1"/>
      <p:bldP spid="13" grpId="0" animBg="1"/>
      <p:bldP spid="14" grpId="0" build="allAtOnce" animBg="1"/>
      <p:bldP spid="30" grpId="0"/>
      <p:bldP spid="31" grpId="0"/>
      <p:bldP spid="32" grpId="0"/>
      <p:bldP spid="33" grpId="0" animBg="1"/>
      <p:bldP spid="34" grpId="0" animBg="1"/>
      <p:bldP spid="35" grpId="0" animBg="1"/>
      <p:bldP spid="37" grpId="0"/>
      <p:bldP spid="3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Autofit/>
          </a:bodyPr>
          <a:lstStyle/>
          <a:p>
            <a:r>
              <a:rPr lang="en-US" sz="3200" dirty="0"/>
              <a:t>Why is this a zero-knowledge proof system?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0034" y="1285860"/>
                <a:ext cx="4429156" cy="171451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solidFill>
                      <a:srgbClr val="0070C0"/>
                    </a:solidFill>
                  </a:rPr>
                  <a:t>Completeness</a:t>
                </a:r>
                <a:r>
                  <a:rPr lang="en-US" dirty="0"/>
                  <a:t>:  trivial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Soundness</a:t>
                </a:r>
                <a:r>
                  <a:rPr lang="en-US" dirty="0"/>
                  <a:t>:</a:t>
                </a:r>
                <a:br>
                  <a:rPr lang="en-US" dirty="0"/>
                </a:br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baseline="-25000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baseline="-25000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are </a:t>
                </a:r>
                <a:r>
                  <a:rPr lang="en-US" b="1" dirty="0"/>
                  <a:t>not</a:t>
                </a:r>
                <a:r>
                  <a:rPr lang="en-US" dirty="0"/>
                  <a:t> isomorphic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034" y="1285860"/>
                <a:ext cx="4429156" cy="1714512"/>
              </a:xfrm>
              <a:blipFill rotWithShape="0">
                <a:blip r:embed="rId3"/>
                <a:stretch>
                  <a:fillRect l="-2476" t="-8897" r="-2063" b="-249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54644" y="3434547"/>
                <a:ext cx="4286280" cy="132343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Then,</a:t>
                </a:r>
                <a:r>
                  <a:rPr lang="pl-PL" sz="2000" dirty="0"/>
                  <a:t> </a:t>
                </a:r>
                <a:r>
                  <a:rPr lang="en-US" sz="2000" b="1" dirty="0"/>
                  <a:t>at least</a:t>
                </a:r>
                <a:r>
                  <a:rPr lang="en-US" sz="2000" dirty="0"/>
                  <a:t> </a:t>
                </a:r>
                <a:r>
                  <a:rPr lang="en-US" sz="2000" b="1" u="sng" dirty="0"/>
                  <a:t>one</a:t>
                </a:r>
                <a:r>
                  <a:rPr lang="en-US" sz="2000" b="1" dirty="0"/>
                  <a:t> of the following </a:t>
                </a:r>
                <a:r>
                  <a:rPr lang="en-US" sz="2000" dirty="0"/>
                  <a:t>has to hold:</a:t>
                </a:r>
              </a:p>
              <a:p>
                <a:pPr marL="112713" indent="-112713">
                  <a:buFont typeface="Arial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/>
                  <a:t>are </a:t>
                </a:r>
                <a:r>
                  <a:rPr lang="en-US" sz="2000" b="1" dirty="0"/>
                  <a:t>not</a:t>
                </a:r>
                <a:r>
                  <a:rPr lang="en-US" sz="2000" dirty="0"/>
                  <a:t> isomorphic</a:t>
                </a:r>
                <a:endParaRPr lang="en-US" sz="2000" b="1" baseline="-25000" dirty="0">
                  <a:solidFill>
                    <a:srgbClr val="C00000"/>
                  </a:solidFill>
                </a:endParaRPr>
              </a:p>
              <a:p>
                <a:pPr marL="112713" indent="-112713">
                  <a:buFont typeface="Arial" pitchFamily="34" charset="0"/>
                  <a:buChar char="•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are </a:t>
                </a:r>
                <a:r>
                  <a:rPr lang="en-US" sz="2000" b="1" dirty="0"/>
                  <a:t>not</a:t>
                </a:r>
                <a:r>
                  <a:rPr lang="en-US" sz="2000" dirty="0"/>
                  <a:t> isomorphic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644" y="3434547"/>
                <a:ext cx="4286280" cy="132343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/>
          <p:cNvSpPr/>
          <p:nvPr/>
        </p:nvSpPr>
        <p:spPr>
          <a:xfrm>
            <a:off x="4964038" y="3768832"/>
            <a:ext cx="1000132" cy="642942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072198" y="3627563"/>
                <a:ext cx="2293179" cy="1015663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probability that a verifier rejects is at least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2198" y="3627563"/>
                <a:ext cx="2293179" cy="101566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28596" y="5056103"/>
                <a:ext cx="8215370" cy="14251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Since the protocol is repeated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times, the probability that the verifier rejects is at least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l-PL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pl-PL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pl-PL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pl-PL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pl-PL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dirty="0"/>
                  <a:t>. </a:t>
                </a:r>
              </a:p>
              <a:p>
                <a:r>
                  <a:rPr lang="en-US" sz="2400" dirty="0"/>
                  <a:t>Setting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:=|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|+|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sz="2400" dirty="0"/>
                  <a:t>we are done!</a:t>
                </a:r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5056103"/>
                <a:ext cx="8215370" cy="1425198"/>
              </a:xfrm>
              <a:prstGeom prst="rect">
                <a:avLst/>
              </a:prstGeom>
              <a:blipFill rotWithShape="0">
                <a:blip r:embed="rId6"/>
                <a:stretch>
                  <a:fillRect l="-1113" t="-3419" b="-854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ounded Rectangle 15"/>
          <p:cNvSpPr/>
          <p:nvPr/>
        </p:nvSpPr>
        <p:spPr>
          <a:xfrm>
            <a:off x="5857884" y="1214422"/>
            <a:ext cx="2786082" cy="200026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7961751" y="1357298"/>
                <a:ext cx="570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751" y="1357298"/>
                <a:ext cx="570990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6000760" y="1357298"/>
                <a:ext cx="5709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0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20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760" y="1357298"/>
                <a:ext cx="570990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000892" y="2757541"/>
                <a:ext cx="4427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892" y="2757541"/>
                <a:ext cx="442750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ight Arrow 19"/>
              <p:cNvSpPr/>
              <p:nvPr/>
            </p:nvSpPr>
            <p:spPr>
              <a:xfrm>
                <a:off x="6643702" y="1285860"/>
                <a:ext cx="1214445" cy="642942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ight Arrow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702" y="1285860"/>
                <a:ext cx="1214445" cy="642942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Left Arrow 20"/>
              <p:cNvSpPr/>
              <p:nvPr/>
            </p:nvSpPr>
            <p:spPr>
              <a:xfrm rot="2420658">
                <a:off x="6136357" y="2011374"/>
                <a:ext cx="1144480" cy="618665"/>
              </a:xfrm>
              <a:prstGeom prst="lef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· </m:t>
                      </m:r>
                      <m:r>
                        <a:rPr lang="el-G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Left Arrow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420658">
                <a:off x="6136357" y="2011374"/>
                <a:ext cx="1144480" cy="618665"/>
              </a:xfrm>
              <a:prstGeom prst="leftArrow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Left Arrow 21"/>
              <p:cNvSpPr/>
              <p:nvPr/>
            </p:nvSpPr>
            <p:spPr>
              <a:xfrm rot="18863400">
                <a:off x="7182440" y="2025645"/>
                <a:ext cx="1198041" cy="618665"/>
              </a:xfrm>
              <a:prstGeom prst="lef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Left Arrow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63400">
                <a:off x="7182440" y="2025645"/>
                <a:ext cx="1198041" cy="618665"/>
              </a:xfrm>
              <a:prstGeom prst="leftArrow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68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allAtOnce" animBg="1"/>
      <p:bldP spid="12" grpId="0" animBg="1"/>
      <p:bldP spid="14" grpId="0" animBg="1"/>
      <p:bldP spid="16" grpId="0" animBg="1"/>
      <p:bldP spid="17" grpId="0"/>
      <p:bldP spid="18" grpId="0"/>
      <p:bldP spid="19" grpId="0"/>
      <p:bldP spid="20" grpId="0" animBg="1"/>
      <p:bldP spid="21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2643182"/>
                <a:ext cx="9082216" cy="250033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457200" rtlCol="0" anchor="ctr"/>
              <a:lstStyle/>
              <a:p>
                <a:pPr>
                  <a:buNone/>
                </a:pPr>
                <a:r>
                  <a:rPr lang="en-US" sz="2400" dirty="0"/>
                  <a:t>The only thing that verifier learns is:</a:t>
                </a:r>
              </a:p>
              <a:p>
                <a:pPr>
                  <a:buNone/>
                </a:pPr>
                <a:endParaRPr lang="en-US" sz="5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</a:t>
                </a:r>
                <a:r>
                  <a:rPr lang="en-US" sz="2400" b="1" dirty="0"/>
                  <a:t>permutation</a:t>
                </a:r>
                <a:r>
                  <a:rPr lang="en-US" sz="2400" dirty="0"/>
                  <a:t> between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 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baseline="-25000" dirty="0">
                    <a:solidFill>
                      <a:srgbClr val="C00000"/>
                    </a:solidFill>
                  </a:rPr>
                  <a:t>  </a:t>
                </a:r>
              </a:p>
              <a:p>
                <a:r>
                  <a:rPr lang="en-US" sz="2400" dirty="0"/>
                  <a:t>where</a:t>
                </a:r>
                <a:endParaRPr lang="en-US" sz="2400" b="1" baseline="-25000" dirty="0">
                  <a:solidFill>
                    <a:srgbClr val="C00000"/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graph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400" dirty="0"/>
                  <a:t> is random graph isomorphic to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 </a:t>
                </a:r>
                <a:br>
                  <a:rPr lang="en-US" sz="2400" dirty="0"/>
                </a:br>
                <a:r>
                  <a:rPr lang="en-US" sz="2400" dirty="0"/>
                  <a:t>(and isomorphic to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).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643182"/>
                <a:ext cx="9082216" cy="250033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0713" y="93410"/>
            <a:ext cx="7886700" cy="1325563"/>
          </a:xfrm>
        </p:spPr>
        <p:txBody>
          <a:bodyPr/>
          <a:lstStyle/>
          <a:p>
            <a:r>
              <a:rPr lang="en-US" dirty="0"/>
              <a:t>Zero-knowledge?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515" y="5536724"/>
            <a:ext cx="8623692" cy="72983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(In fact: we can show that this is a </a:t>
            </a:r>
            <a:r>
              <a:rPr lang="en-US" b="1" u="sng" dirty="0">
                <a:solidFill>
                  <a:srgbClr val="0070C0"/>
                </a:solidFill>
              </a:rPr>
              <a:t>perfect</a:t>
            </a:r>
            <a:r>
              <a:rPr lang="en-US" b="1" dirty="0">
                <a:solidFill>
                  <a:srgbClr val="0070C0"/>
                </a:solidFill>
              </a:rPr>
              <a:t> zero knowledge proof system</a:t>
            </a:r>
            <a:r>
              <a:rPr lang="en-US" dirty="0"/>
              <a:t>.)</a:t>
            </a:r>
          </a:p>
          <a:p>
            <a:pPr>
              <a:buNone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7371" y="1418973"/>
            <a:ext cx="85856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Intuitively, the zero-knowledge property comes from the fact that:</a:t>
            </a:r>
          </a:p>
        </p:txBody>
      </p:sp>
    </p:spTree>
    <p:extLst>
      <p:ext uri="{BB962C8B-B14F-4D97-AF65-F5344CB8AC3E}">
        <p14:creationId xmlns:p14="http://schemas.microsoft.com/office/powerpoint/2010/main" val="265120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B2DF9-6FBF-75FD-031D-081581A1A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07" y="172144"/>
            <a:ext cx="7886700" cy="959617"/>
          </a:xfrm>
        </p:spPr>
        <p:txBody>
          <a:bodyPr/>
          <a:lstStyle/>
          <a:p>
            <a:r>
              <a:rPr lang="en-US" dirty="0"/>
              <a:t>Proofs in mathematics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32">
                <a:extLst>
                  <a:ext uri="{FF2B5EF4-FFF2-40B4-BE49-F238E27FC236}">
                    <a16:creationId xmlns:a16="http://schemas.microsoft.com/office/drawing/2014/main" id="{933BE2D6-DFBB-6CA9-EEC1-59C65EE9AC56}"/>
                  </a:ext>
                </a:extLst>
              </p:cNvPr>
              <p:cNvSpPr/>
              <p:nvPr/>
            </p:nvSpPr>
            <p:spPr>
              <a:xfrm>
                <a:off x="3262179" y="2653225"/>
                <a:ext cx="2714644" cy="857256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solidFill>
                      <a:srgbClr val="002060"/>
                    </a:solidFill>
                  </a:rPr>
                  <a:t>proof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ight Arrow 32">
                <a:extLst>
                  <a:ext uri="{FF2B5EF4-FFF2-40B4-BE49-F238E27FC236}">
                    <a16:creationId xmlns:a16="http://schemas.microsoft.com/office/drawing/2014/main" id="{933BE2D6-DFBB-6CA9-EEC1-59C65EE9A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79" y="2653225"/>
                <a:ext cx="2714644" cy="857256"/>
              </a:xfrm>
              <a:prstGeom prst="rightArrow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MCj04158080000[1]">
            <a:extLst>
              <a:ext uri="{FF2B5EF4-FFF2-40B4-BE49-F238E27FC236}">
                <a16:creationId xmlns:a16="http://schemas.microsoft.com/office/drawing/2014/main" id="{D2B35D89-D01A-F3ED-700F-5B89BB240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2932" y="1999872"/>
            <a:ext cx="2000264" cy="2047875"/>
          </a:xfrm>
          <a:prstGeom prst="rect">
            <a:avLst/>
          </a:prstGeom>
          <a:noFill/>
        </p:spPr>
      </p:pic>
      <p:pic>
        <p:nvPicPr>
          <p:cNvPr id="8" name="Picture 6" descr="PL412a">
            <a:extLst>
              <a:ext uri="{FF2B5EF4-FFF2-40B4-BE49-F238E27FC236}">
                <a16:creationId xmlns:a16="http://schemas.microsoft.com/office/drawing/2014/main" id="{034D120E-78D7-7511-4EAA-A942DEE6E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18359" y="2176182"/>
            <a:ext cx="1904113" cy="181134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385C0-81BA-AA86-0707-0B06C2655FF9}"/>
                  </a:ext>
                </a:extLst>
              </p:cNvPr>
              <p:cNvSpPr txBox="1"/>
              <p:nvPr/>
            </p:nvSpPr>
            <p:spPr>
              <a:xfrm>
                <a:off x="6318359" y="3253392"/>
                <a:ext cx="1904113" cy="9233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everybody can verify if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a proof of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4385C0-81BA-AA86-0707-0B06C2655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8359" y="3253392"/>
                <a:ext cx="1904113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C8A3E53-882A-BC3C-F5B8-2BB5EA3AD75B}"/>
              </a:ext>
            </a:extLst>
          </p:cNvPr>
          <p:cNvCxnSpPr>
            <a:cxnSpLocks/>
            <a:stCxn id="14" idx="2"/>
            <a:endCxn id="7" idx="0"/>
          </p:cNvCxnSpPr>
          <p:nvPr/>
        </p:nvCxnSpPr>
        <p:spPr>
          <a:xfrm>
            <a:off x="1933064" y="1646936"/>
            <a:ext cx="0" cy="352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1B2AEA-DAA0-4A01-5300-4A92112795E5}"/>
                  </a:ext>
                </a:extLst>
              </p:cNvPr>
              <p:cNvSpPr txBox="1"/>
              <p:nvPr/>
            </p:nvSpPr>
            <p:spPr>
              <a:xfrm>
                <a:off x="6430738" y="1246826"/>
                <a:ext cx="1560393" cy="4001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2060"/>
                    </a:solidFill>
                  </a:rPr>
                  <a:t>theorem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D1B2AEA-DAA0-4A01-5300-4A9211279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738" y="1246826"/>
                <a:ext cx="1560393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940055-E50E-A767-2B6C-4A528D736F35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7210935" y="1646936"/>
            <a:ext cx="0" cy="5642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2AACDE-B037-C858-7CD4-12902A7E33AD}"/>
                  </a:ext>
                </a:extLst>
              </p:cNvPr>
              <p:cNvSpPr txBox="1"/>
              <p:nvPr/>
            </p:nvSpPr>
            <p:spPr>
              <a:xfrm>
                <a:off x="1173338" y="1246826"/>
                <a:ext cx="1519451" cy="4001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dirty="0">
                    <a:solidFill>
                      <a:srgbClr val="002060"/>
                    </a:solidFill>
                  </a:rPr>
                  <a:t>theorem</a:t>
                </a:r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42AACDE-B037-C858-7CD4-12902A7E3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338" y="1246826"/>
                <a:ext cx="1519451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AE2423FD-0363-8F25-49CE-CD128D9F991E}"/>
              </a:ext>
            </a:extLst>
          </p:cNvPr>
          <p:cNvSpPr txBox="1"/>
          <p:nvPr/>
        </p:nvSpPr>
        <p:spPr>
          <a:xfrm>
            <a:off x="177154" y="4305696"/>
            <a:ext cx="8884693" cy="2366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/>
              <a:t>Two main properties:</a:t>
            </a:r>
          </a:p>
          <a:p>
            <a:pPr marL="342900" indent="-3429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600"/>
              <a:buFont typeface="Arial" panose="020B0604020202020204" pitchFamily="34" charset="0"/>
              <a:buChar char="•"/>
            </a:pPr>
            <a:r>
              <a:rPr lang="en-US" sz="2300" b="1" u="sng" kern="1200" dirty="0"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Completeness</a:t>
            </a:r>
            <a:r>
              <a:rPr lang="en-US" sz="23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: </a:t>
            </a:r>
            <a:r>
              <a:rPr 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true statement </a:t>
            </a:r>
            <a:r>
              <a:rPr lang="en-US" sz="2300" b="1" dirty="0">
                <a:solidFill>
                  <a:srgbClr val="000000"/>
                </a:solidFill>
                <a:latin typeface="Cambria" panose="02040503050406030204" pitchFamily="18" charset="0"/>
              </a:rPr>
              <a:t>have</a:t>
            </a:r>
            <a:r>
              <a:rPr 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 a proof</a:t>
            </a:r>
            <a:endParaRPr lang="en-US" sz="2300" kern="1200" dirty="0">
              <a:solidFill>
                <a:srgbClr val="000000"/>
              </a:solidFill>
              <a:effectLst/>
              <a:latin typeface="Cambria" panose="02040503050406030204" pitchFamily="18" charset="0"/>
            </a:endParaRPr>
          </a:p>
          <a:p>
            <a:pPr marL="342900" indent="-3429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300" b="1" u="sng" kern="1200" dirty="0">
                <a:solidFill>
                  <a:srgbClr val="7030A0"/>
                </a:solidFill>
                <a:effectLst/>
                <a:latin typeface="Cambria" panose="02040503050406030204" pitchFamily="18" charset="0"/>
              </a:rPr>
              <a:t>Soundness</a:t>
            </a:r>
            <a:r>
              <a:rPr lang="en-US" sz="2300" kern="1200" dirty="0">
                <a:solidFill>
                  <a:srgbClr val="000000"/>
                </a:solidFill>
                <a:effectLst/>
                <a:latin typeface="Cambria" panose="02040503050406030204" pitchFamily="18" charset="0"/>
              </a:rPr>
              <a:t>: false s</a:t>
            </a:r>
            <a:r>
              <a:rPr 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tatements </a:t>
            </a:r>
            <a:r>
              <a:rPr lang="en-US" sz="2300" b="1" dirty="0">
                <a:solidFill>
                  <a:srgbClr val="000000"/>
                </a:solidFill>
                <a:latin typeface="Cambria" panose="02040503050406030204" pitchFamily="18" charset="0"/>
              </a:rPr>
              <a:t>don’t have </a:t>
            </a:r>
            <a:r>
              <a:rPr lang="en-US" sz="2300" dirty="0">
                <a:solidFill>
                  <a:srgbClr val="000000"/>
                </a:solidFill>
                <a:latin typeface="Cambria" panose="02040503050406030204" pitchFamily="18" charset="0"/>
              </a:rPr>
              <a:t>a proof</a:t>
            </a:r>
            <a:br>
              <a:rPr lang="en-US" sz="2300" dirty="0">
                <a:solidFill>
                  <a:srgbClr val="000000"/>
                </a:solidFill>
                <a:latin typeface="Cambria" panose="02040503050406030204" pitchFamily="18" charset="0"/>
              </a:rPr>
            </a:br>
            <a:endParaRPr lang="en-US" sz="2300" dirty="0">
              <a:solidFill>
                <a:srgbClr val="000000"/>
              </a:solidFill>
              <a:latin typeface="Cambria" panose="02040503050406030204" pitchFamily="18" charset="0"/>
            </a:endParaRPr>
          </a:p>
          <a:p>
            <a:r>
              <a:rPr lang="en-US" sz="2300" b="1" u="sng" dirty="0">
                <a:solidFill>
                  <a:srgbClr val="00B050"/>
                </a:solidFill>
              </a:rPr>
              <a:t>Question</a:t>
            </a:r>
            <a:r>
              <a:rPr lang="en-US" sz="2300" dirty="0"/>
              <a:t>: can we have a </a:t>
            </a:r>
            <a:r>
              <a:rPr lang="en-US" sz="2300" b="1" dirty="0"/>
              <a:t>CS</a:t>
            </a:r>
            <a:r>
              <a:rPr lang="en-US" sz="2300" dirty="0"/>
              <a:t> </a:t>
            </a:r>
            <a:r>
              <a:rPr lang="en-US" sz="2300" b="1" dirty="0"/>
              <a:t>version</a:t>
            </a:r>
            <a:r>
              <a:rPr lang="en-US" sz="2300" dirty="0"/>
              <a:t> of this notion?</a:t>
            </a:r>
          </a:p>
          <a:p>
            <a:r>
              <a:rPr lang="en-US" sz="2300" b="1" u="sng" dirty="0">
                <a:solidFill>
                  <a:srgbClr val="FF0000"/>
                </a:solidFill>
              </a:rPr>
              <a:t>First idea</a:t>
            </a:r>
            <a:r>
              <a:rPr lang="en-US" sz="2300" dirty="0"/>
              <a:t>: extend it by adding “efficient” (</a:t>
            </a:r>
            <a:r>
              <a:rPr lang="en-US" sz="2300" b="1" dirty="0"/>
              <a:t>poly-time</a:t>
            </a:r>
            <a:r>
              <a:rPr lang="en-US" sz="2300" dirty="0"/>
              <a:t>) computation.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F1360D1-2B5B-D43B-1242-9D2BFA596355}"/>
              </a:ext>
            </a:extLst>
          </p:cNvPr>
          <p:cNvSpPr txBox="1"/>
          <p:nvPr/>
        </p:nvSpPr>
        <p:spPr>
          <a:xfrm>
            <a:off x="1299523" y="3777278"/>
            <a:ext cx="1267080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prover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7889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2" grpId="0" animBg="1"/>
      <p:bldP spid="14" grpId="0" animBg="1"/>
      <p:bldP spid="3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94175"/>
            <a:ext cx="7886700" cy="1325563"/>
          </a:xfrm>
        </p:spPr>
        <p:txBody>
          <a:bodyPr/>
          <a:lstStyle/>
          <a:p>
            <a:r>
              <a:rPr lang="en-US" dirty="0"/>
              <a:t>More formally</a:t>
            </a:r>
          </a:p>
        </p:txBody>
      </p:sp>
      <p:sp>
        <p:nvSpPr>
          <p:cNvPr id="4" name="Rectangle 3"/>
          <p:cNvSpPr/>
          <p:nvPr/>
        </p:nvSpPr>
        <p:spPr>
          <a:xfrm>
            <a:off x="428596" y="3786190"/>
            <a:ext cx="75009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800" dirty="0"/>
              <a:t>there exists an (expected) poly-time</a:t>
            </a:r>
          </a:p>
        </p:txBody>
      </p:sp>
      <p:sp>
        <p:nvSpPr>
          <p:cNvPr id="5" name="Rectangle 4"/>
          <p:cNvSpPr/>
          <p:nvPr/>
        </p:nvSpPr>
        <p:spPr>
          <a:xfrm>
            <a:off x="425893" y="1306582"/>
            <a:ext cx="3023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For every poly-time</a:t>
            </a:r>
          </a:p>
        </p:txBody>
      </p:sp>
      <p:grpSp>
        <p:nvGrpSpPr>
          <p:cNvPr id="3" name="Group 6"/>
          <p:cNvGrpSpPr/>
          <p:nvPr/>
        </p:nvGrpSpPr>
        <p:grpSpPr>
          <a:xfrm>
            <a:off x="4071934" y="1297460"/>
            <a:ext cx="1785950" cy="2369780"/>
            <a:chOff x="5000628" y="1848971"/>
            <a:chExt cx="2071702" cy="28600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/>
                <p:cNvSpPr/>
                <p:nvPr/>
              </p:nvSpPr>
              <p:spPr>
                <a:xfrm>
                  <a:off x="5000628" y="1848971"/>
                  <a:ext cx="2071702" cy="2860078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b" anchorCtr="0"/>
                <a:lstStyle/>
                <a:p>
                  <a:pPr algn="ctr"/>
                  <a:r>
                    <a:rPr lang="en-US" sz="2400" dirty="0"/>
                    <a:t>malicious verifier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a14:m>
                  <a:r>
                    <a:rPr lang="en-US" sz="2400" b="1" dirty="0"/>
                    <a:t>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8" name="Rounded 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628" y="1848971"/>
                  <a:ext cx="2071702" cy="2860078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 b="-754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177524" y="1928802"/>
              <a:ext cx="1680492" cy="1654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5" descr="PL414a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29256" y="2214553"/>
              <a:ext cx="1279525" cy="1330325"/>
            </a:xfrm>
            <a:prstGeom prst="rect">
              <a:avLst/>
            </a:prstGeom>
            <a:noFill/>
          </p:spPr>
        </p:pic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t="25862" r="-3449" b="5172"/>
            <a:stretch>
              <a:fillRect/>
            </a:stretch>
          </p:blipFill>
          <p:spPr bwMode="auto">
            <a:xfrm>
              <a:off x="5643570" y="3000372"/>
              <a:ext cx="857256" cy="428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425893" y="5095228"/>
                <a:ext cx="8718107" cy="18059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800" dirty="0"/>
                  <a:t>such that</a:t>
                </a:r>
              </a:p>
              <a:p>
                <a:pPr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𝐕𝐢𝐞𝐰</m:t>
                            </m:r>
                            <m:d>
                              <m:dPr>
                                <m:ctrlPr>
                                  <a:rPr lang="en-US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e>
                                  <m:sup>
                                    <m:r>
                                      <a:rPr lang="en-US" sz="28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r>
                  <a:rPr lang="en-US" sz="2800" b="1" baseline="-25000" dirty="0">
                    <a:solidFill>
                      <a:srgbClr val="C00000"/>
                    </a:solidFill>
                  </a:rPr>
                  <a:t> </a:t>
                </a:r>
              </a:p>
              <a:p>
                <a:pPr algn="ctr">
                  <a:buNone/>
                </a:pPr>
                <a:r>
                  <a:rPr lang="en-US" sz="2800" dirty="0"/>
                  <a:t>is perfectly indistinguishable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  <m:d>
                              <m:dPr>
                                <m:ctrlPr>
                                  <a:rPr lang="en-US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sub>
                    </m:sSub>
                  </m:oMath>
                </a14:m>
                <a:endParaRPr lang="pl-PL" sz="2800" dirty="0"/>
              </a:p>
              <a:p>
                <a:pPr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893" y="5095228"/>
                <a:ext cx="8718107" cy="1805944"/>
              </a:xfrm>
              <a:prstGeom prst="rect">
                <a:avLst/>
              </a:prstGeom>
              <a:blipFill rotWithShape="0">
                <a:blip r:embed="rId7"/>
                <a:stretch>
                  <a:fillRect l="-1469" t="-371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09850" y="4545873"/>
                <a:ext cx="1948034" cy="52322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simulator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9850" y="4545873"/>
                <a:ext cx="1948034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4863" t="-7368" b="-2315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74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071538" y="1142984"/>
            <a:ext cx="7858180" cy="478634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9"/>
          <p:cNvGrpSpPr/>
          <p:nvPr/>
        </p:nvGrpSpPr>
        <p:grpSpPr>
          <a:xfrm>
            <a:off x="6357950" y="2071678"/>
            <a:ext cx="2286016" cy="3000396"/>
            <a:chOff x="5000628" y="1857364"/>
            <a:chExt cx="2071702" cy="2500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ounded Rectangle 8"/>
                <p:cNvSpPr/>
                <p:nvPr/>
              </p:nvSpPr>
              <p:spPr>
                <a:xfrm>
                  <a:off x="5000628" y="1857364"/>
                  <a:ext cx="2071702" cy="2500330"/>
                </a:xfrm>
                <a:prstGeom prst="round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b" anchorCtr="0"/>
                <a:lstStyle/>
                <a:p>
                  <a:pPr algn="ctr"/>
                  <a:r>
                    <a:rPr lang="en-US" dirty="0"/>
                    <a:t>malicious verifier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ounded 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0628" y="1857364"/>
                  <a:ext cx="2071702" cy="2500330"/>
                </a:xfrm>
                <a:prstGeom prst="round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6258" name="Picture 2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177524" y="1928802"/>
              <a:ext cx="1680492" cy="16542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7" name="Picture 5" descr="PL414a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429256" y="2214554"/>
              <a:ext cx="1279525" cy="1330325"/>
            </a:xfrm>
            <a:prstGeom prst="rect">
              <a:avLst/>
            </a:prstGeom>
            <a:noFill/>
          </p:spPr>
        </p:pic>
        <p:pic>
          <p:nvPicPr>
            <p:cNvPr id="96259" name="Picture 3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rcRect t="25862" r="-3449" b="5172"/>
            <a:stretch>
              <a:fillRect/>
            </a:stretch>
          </p:blipFill>
          <p:spPr bwMode="auto">
            <a:xfrm>
              <a:off x="5643570" y="3000372"/>
              <a:ext cx="857256" cy="4286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23564" y="990790"/>
                <a:ext cx="1748107" cy="46166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simulator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400" b="1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64" y="990790"/>
                <a:ext cx="1748107" cy="461665"/>
              </a:xfrm>
              <a:prstGeom prst="rect">
                <a:avLst/>
              </a:prstGeom>
              <a:blipFill rotWithShape="0">
                <a:blip r:embed="rId7"/>
                <a:stretch>
                  <a:fillRect l="-3716" t="-4762" b="-2142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 flipH="1">
                <a:off x="170877" y="171512"/>
                <a:ext cx="5599057" cy="4001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>
                    <a:solidFill>
                      <a:srgbClr val="0070C0"/>
                    </a:solidFill>
                  </a:rPr>
                  <a:t>statement</a:t>
                </a:r>
                <a:r>
                  <a:rPr lang="en-US" sz="2000" dirty="0"/>
                  <a:t>: graphs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are isomorphic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70877" y="171512"/>
                <a:ext cx="5599057" cy="400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>
            <a:endCxn id="12" idx="0"/>
          </p:cNvCxnSpPr>
          <p:nvPr/>
        </p:nvCxnSpPr>
        <p:spPr>
          <a:xfrm flipH="1">
            <a:off x="1197618" y="657242"/>
            <a:ext cx="987" cy="33354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hape 17"/>
          <p:cNvCxnSpPr>
            <a:endCxn id="9" idx="0"/>
          </p:cNvCxnSpPr>
          <p:nvPr/>
        </p:nvCxnSpPr>
        <p:spPr>
          <a:xfrm>
            <a:off x="2071671" y="1214423"/>
            <a:ext cx="5429287" cy="857255"/>
          </a:xfrm>
          <a:prstGeom prst="curved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 flipH="1">
                <a:off x="5143504" y="1428736"/>
                <a:ext cx="1428760" cy="40011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143504" y="1428736"/>
                <a:ext cx="1428760" cy="40011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ight Arrow 18"/>
              <p:cNvSpPr/>
              <p:nvPr/>
            </p:nvSpPr>
            <p:spPr>
              <a:xfrm>
                <a:off x="2928926" y="2793824"/>
                <a:ext cx="3357586" cy="785818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:=</m:t>
                      </m:r>
                      <m:r>
                        <a:rPr lang="el-GR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Right Arrow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26" y="2793824"/>
                <a:ext cx="3357586" cy="785818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85852" y="2857496"/>
                <a:ext cx="1500198" cy="157940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select a random permutation </a:t>
                </a:r>
                <a14:m>
                  <m:oMath xmlns:m="http://schemas.openxmlformats.org/officeDocument/2006/math">
                    <m:r>
                      <a:rPr lang="el-GR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en-US" b="1" dirty="0">
                  <a:solidFill>
                    <a:srgbClr val="C0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and a bit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852" y="2857496"/>
                <a:ext cx="1500198" cy="157940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Left Arrow 20"/>
              <p:cNvSpPr/>
              <p:nvPr/>
            </p:nvSpPr>
            <p:spPr>
              <a:xfrm>
                <a:off x="2857488" y="3429000"/>
                <a:ext cx="3357586" cy="857256"/>
              </a:xfrm>
              <a:prstGeom prst="lef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Left Arrow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88" y="3429000"/>
                <a:ext cx="3357586" cy="857256"/>
              </a:xfrm>
              <a:prstGeom prst="leftArrow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ight Arrow 21"/>
              <p:cNvSpPr/>
              <p:nvPr/>
            </p:nvSpPr>
            <p:spPr>
              <a:xfrm>
                <a:off x="2857488" y="4214818"/>
                <a:ext cx="3429024" cy="1214446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send an isomorphism between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>
                    <a:solidFill>
                      <a:schemeClr val="tx1"/>
                    </a:solidFill>
                  </a:rPr>
                  <a:t>and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Right Arrow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88" y="4214818"/>
                <a:ext cx="3429024" cy="1214446"/>
              </a:xfrm>
              <a:prstGeom prst="rightArrow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U-Turn Arrow 22"/>
          <p:cNvSpPr/>
          <p:nvPr/>
        </p:nvSpPr>
        <p:spPr>
          <a:xfrm rot="17192340">
            <a:off x="-417950" y="2123073"/>
            <a:ext cx="3913089" cy="2522041"/>
          </a:xfrm>
          <a:prstGeom prst="uturnArrow">
            <a:avLst>
              <a:gd name="adj1" fmla="val 31039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 rot="1080767">
            <a:off x="358436" y="4637606"/>
            <a:ext cx="20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otherwise</a:t>
            </a:r>
            <a:r>
              <a:rPr lang="en-US" dirty="0"/>
              <a:t>:</a:t>
            </a:r>
          </a:p>
          <a:p>
            <a:pPr algn="ctr"/>
            <a:r>
              <a:rPr lang="en-US" dirty="0"/>
              <a:t>restart  everything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Down Arrow 27"/>
              <p:cNvSpPr/>
              <p:nvPr/>
            </p:nvSpPr>
            <p:spPr>
              <a:xfrm>
                <a:off x="6572264" y="5143512"/>
                <a:ext cx="1857388" cy="1500198"/>
              </a:xfrm>
              <a:prstGeom prst="down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output the view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Down Arrow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2264" y="5143512"/>
                <a:ext cx="1857388" cy="1500198"/>
              </a:xfrm>
              <a:prstGeom prst="downArrow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7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6" grpId="0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running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>
                <a:normAutofit fontScale="92500" lnSpcReduction="10000"/>
              </a:bodyPr>
              <a:lstStyle/>
              <a:p>
                <a:pPr>
                  <a:buNone/>
                </a:pPr>
                <a:r>
                  <a:rPr lang="en-US" dirty="0"/>
                  <a:t>First, observe, that the distribution of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 doesn’t depend 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(since it is uniform in the class of graphs isomorphic with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)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Therefore the probability that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dirty="0"/>
                  <a:t> needs to restart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is equal to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it-IT" dirty="0"/>
                  <a:t>.</a:t>
                </a:r>
                <a:r>
                  <a:rPr lang="en-US" dirty="0"/>
                  <a:t> 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So the expected number of restarts is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Therefore, the running time is (expected) polynomial time.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74" t="-2490" r="-1688" b="-262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510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142" y="367850"/>
            <a:ext cx="8229600" cy="868346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Indistinguishability</a:t>
            </a:r>
            <a:r>
              <a:rPr lang="en-US" dirty="0"/>
              <a:t> of the distributions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0448" y="1709398"/>
                <a:ext cx="5400684" cy="2000264"/>
              </a:xfrm>
            </p:spPr>
            <p:txBody>
              <a:bodyPr>
                <a:noAutofit/>
              </a:bodyPr>
              <a:lstStyle/>
              <a:p>
                <a:pPr>
                  <a:buNone/>
                </a:pPr>
                <a:r>
                  <a:rPr lang="en-US" sz="2400" dirty="0"/>
                  <a:t>Suppose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, </a:t>
                </a:r>
                <a:r>
                  <a:rPr lang="en-US" sz="2400" dirty="0"/>
                  <a:t>and hence we didn’t restart. </a:t>
                </a:r>
              </a:p>
              <a:p>
                <a:pPr>
                  <a:buNone/>
                </a:pPr>
                <a:r>
                  <a:rPr lang="en-US" sz="2400" dirty="0"/>
                  <a:t>In this case, the simulator simply simulated “perfectly” execution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it-IT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against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it-IT" sz="2400" dirty="0"/>
                  <a:t>.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0448" y="1709398"/>
                <a:ext cx="5400684" cy="2000264"/>
              </a:xfrm>
              <a:blipFill rotWithShape="0">
                <a:blip r:embed="rId3"/>
                <a:stretch>
                  <a:fillRect l="-1693" t="-4255" b="-39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4"/>
              <p:cNvSpPr/>
              <p:nvPr/>
            </p:nvSpPr>
            <p:spPr>
              <a:xfrm>
                <a:off x="3757992" y="3398880"/>
                <a:ext cx="3357586" cy="928695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:= </m:t>
                      </m:r>
                      <m:r>
                        <a:rPr lang="el-GR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400" b="1" i="1" baseline="-25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ight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992" y="3398880"/>
                <a:ext cx="3357586" cy="928695"/>
              </a:xfrm>
              <a:prstGeom prst="rightArrow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Left Arrow 5"/>
              <p:cNvSpPr/>
              <p:nvPr/>
            </p:nvSpPr>
            <p:spPr>
              <a:xfrm>
                <a:off x="3686554" y="4176933"/>
                <a:ext cx="3357586" cy="857256"/>
              </a:xfrm>
              <a:prstGeom prst="lef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a random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Left Arrow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554" y="4176933"/>
                <a:ext cx="3357586" cy="857256"/>
              </a:xfrm>
              <a:prstGeom prst="leftArrow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ight Arrow 6"/>
              <p:cNvSpPr/>
              <p:nvPr/>
            </p:nvSpPr>
            <p:spPr>
              <a:xfrm>
                <a:off x="3757992" y="4960099"/>
                <a:ext cx="3429024" cy="1541493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an isomorphism between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and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ight Arrow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7992" y="4960099"/>
                <a:ext cx="3429024" cy="1541493"/>
              </a:xfrm>
              <a:prstGeom prst="rightArrow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ular Callout 7"/>
              <p:cNvSpPr/>
              <p:nvPr/>
            </p:nvSpPr>
            <p:spPr>
              <a:xfrm>
                <a:off x="6271053" y="1118285"/>
                <a:ext cx="2273285" cy="2066281"/>
              </a:xfrm>
              <a:prstGeom prst="wedgeRectCallout">
                <a:avLst>
                  <a:gd name="adj1" fmla="val -104605"/>
                  <a:gd name="adj2" fmla="val 81882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uniform in the class of graphs isomorphic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and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ular Callout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053" y="1118285"/>
                <a:ext cx="2273285" cy="2066281"/>
              </a:xfrm>
              <a:prstGeom prst="wedgeRectCallout">
                <a:avLst>
                  <a:gd name="adj1" fmla="val -104605"/>
                  <a:gd name="adj2" fmla="val 81882"/>
                </a:avLst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7972834" y="5899211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QED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7442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5918" y="1428736"/>
            <a:ext cx="6929486" cy="4929222"/>
          </a:xfrm>
        </p:spPr>
        <p:txBody>
          <a:bodyPr>
            <a:normAutofit/>
          </a:bodyPr>
          <a:lstStyle/>
          <a:p>
            <a:pPr marL="457200" indent="-514350">
              <a:buFont typeface="+mj-lt"/>
              <a:buAutoNum type="arabicPeriod"/>
            </a:pPr>
            <a:r>
              <a:rPr lang="en-US" dirty="0"/>
              <a:t>Interactive Proofs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Zero-Knowledge Proofs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introduction and definitions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protocol for graph isomorphism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protocol for quadratic </a:t>
            </a:r>
            <a:r>
              <a:rPr lang="en-US" dirty="0" err="1"/>
              <a:t>residuosity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protocol for any NP language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Zero-Knowledge Proofs of Knowledge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Non-Interactive Zero-Knowledge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Applications 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457200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None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913046" y="3087978"/>
            <a:ext cx="1214446" cy="500066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8884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We show a zero-knowledge proof that some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a quadratic residue </a:t>
                </a:r>
                <a:r>
                  <a:rPr lang="en-US" dirty="0">
                    <a:solidFill>
                      <a:schemeClr val="tx1"/>
                    </a:solidFill>
                  </a:rPr>
                  <a:t>modulo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dirty="0"/>
                  <a:t>.</a:t>
                </a:r>
              </a:p>
              <a:p>
                <a:pPr>
                  <a:buNone/>
                </a:pPr>
                <a:endParaRPr lang="en-US" b="1" dirty="0">
                  <a:solidFill>
                    <a:srgbClr val="C00000"/>
                  </a:solidFill>
                </a:endParaRPr>
              </a:p>
              <a:p>
                <a:pPr>
                  <a:buNone/>
                </a:pPr>
                <a:r>
                  <a:rPr lang="en-US" dirty="0"/>
                  <a:t>How does it work?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Similar to the proof that two graphs are isomorphic!</a:t>
                </a:r>
                <a:br>
                  <a:rPr lang="en-US" b="1" dirty="0">
                    <a:solidFill>
                      <a:srgbClr val="C00000"/>
                    </a:solidFill>
                  </a:rPr>
                </a:b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9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idea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641246" y="4396095"/>
                <a:ext cx="1402948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400" b="1" baseline="30000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is a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QR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246" y="4396095"/>
                <a:ext cx="1402948" cy="461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643438" y="4429132"/>
                <a:ext cx="1804276" cy="46166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QR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3438" y="4429132"/>
                <a:ext cx="1804276" cy="46166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3912983" y="5896293"/>
                <a:ext cx="1396536" cy="46166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QR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983" y="5896293"/>
                <a:ext cx="1396536" cy="46166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 Arrow 11"/>
          <p:cNvSpPr/>
          <p:nvPr/>
        </p:nvSpPr>
        <p:spPr>
          <a:xfrm rot="2445065">
            <a:off x="3349874" y="5193189"/>
            <a:ext cx="1182016" cy="41548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Right Arrow 12"/>
          <p:cNvSpPr/>
          <p:nvPr/>
        </p:nvSpPr>
        <p:spPr>
          <a:xfrm rot="8091494">
            <a:off x="4493620" y="5192014"/>
            <a:ext cx="1046684" cy="41548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251492" y="1571612"/>
                <a:ext cx="3371436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 is isomorphic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1492" y="1571612"/>
                <a:ext cx="3371436" cy="46166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3041450" y="3143248"/>
                <a:ext cx="3469219" cy="46166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 is isomorphic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1450" y="3143248"/>
                <a:ext cx="3469219" cy="46166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4680516" y="1571612"/>
                <a:ext cx="3371436" cy="46166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400" dirty="0"/>
                  <a:t> is isomorphic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0516" y="1571612"/>
                <a:ext cx="3371436" cy="46166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ight Arrow 16"/>
          <p:cNvSpPr/>
          <p:nvPr/>
        </p:nvSpPr>
        <p:spPr>
          <a:xfrm rot="2445065">
            <a:off x="2849807" y="2407107"/>
            <a:ext cx="1182016" cy="41548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Right Arrow 17"/>
          <p:cNvSpPr/>
          <p:nvPr/>
        </p:nvSpPr>
        <p:spPr>
          <a:xfrm rot="8091494">
            <a:off x="5116625" y="2429406"/>
            <a:ext cx="1182016" cy="415481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21" name="Straight Connector 20"/>
          <p:cNvCxnSpPr/>
          <p:nvPr/>
        </p:nvCxnSpPr>
        <p:spPr>
          <a:xfrm>
            <a:off x="1000100" y="4000504"/>
            <a:ext cx="7072362" cy="15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544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MCj04158080000[1]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921919" y="1575943"/>
            <a:ext cx="1428760" cy="1462767"/>
          </a:xfrm>
          <a:prstGeom prst="rect">
            <a:avLst/>
          </a:prstGeom>
          <a:noFill/>
        </p:spPr>
      </p:pic>
      <p:pic>
        <p:nvPicPr>
          <p:cNvPr id="5" name="Picture 6" descr="PL412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6471" y="1073763"/>
            <a:ext cx="1428760" cy="1359149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 flipH="1">
                <a:off x="2807315" y="145069"/>
                <a:ext cx="4000528" cy="83375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70C0"/>
                    </a:solidFill>
                  </a:rPr>
                  <a:t>RSA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modulus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br>
                  <a:rPr lang="en-US" sz="2400" b="1" dirty="0">
                    <a:solidFill>
                      <a:srgbClr val="C00000"/>
                    </a:solidFill>
                  </a:rPr>
                </a:br>
                <a:r>
                  <a:rPr lang="en-US" sz="2400" b="1" dirty="0">
                    <a:solidFill>
                      <a:srgbClr val="0070C0"/>
                    </a:solidFill>
                  </a:rPr>
                  <a:t>statement</a:t>
                </a:r>
                <a:r>
                  <a:rPr lang="en-US" sz="2400" dirty="0">
                    <a:solidFill>
                      <a:schemeClr val="tx1"/>
                    </a:solidFill>
                  </a:rPr>
                  <a:t>: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𝐐𝐑</m:t>
                    </m:r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07315" y="145069"/>
                <a:ext cx="4000528" cy="8337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>
            <a:stCxn id="6" idx="3"/>
            <a:endCxn id="4" idx="0"/>
          </p:cNvCxnSpPr>
          <p:nvPr/>
        </p:nvCxnSpPr>
        <p:spPr>
          <a:xfrm flipH="1">
            <a:off x="1636299" y="561946"/>
            <a:ext cx="1171016" cy="101399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6" idx="1"/>
            <a:endCxn id="5" idx="0"/>
          </p:cNvCxnSpPr>
          <p:nvPr/>
        </p:nvCxnSpPr>
        <p:spPr>
          <a:xfrm>
            <a:off x="6807843" y="561946"/>
            <a:ext cx="1143008" cy="51181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112372" y="1943589"/>
                <a:ext cx="219060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iterate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times: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2372" y="1943589"/>
                <a:ext cx="2190600" cy="461665"/>
              </a:xfrm>
              <a:prstGeom prst="rect">
                <a:avLst/>
              </a:prstGeom>
              <a:blipFill rotWithShape="0">
                <a:blip r:embed="rId6"/>
                <a:stretch>
                  <a:fillRect l="-4457" t="-10526" r="-3064" b="-2894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 flipH="1">
                <a:off x="290355" y="622123"/>
                <a:ext cx="2393388" cy="8309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400" dirty="0"/>
                  <a:t> such that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GB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90355" y="622123"/>
                <a:ext cx="2393388" cy="830997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16" idx="2"/>
            <a:endCxn id="4" idx="0"/>
          </p:cNvCxnSpPr>
          <p:nvPr/>
        </p:nvCxnSpPr>
        <p:spPr>
          <a:xfrm>
            <a:off x="1487049" y="1453120"/>
            <a:ext cx="149250" cy="12282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50415" y="2790389"/>
                <a:ext cx="2143140" cy="11387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chose a random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GB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415" y="2790389"/>
                <a:ext cx="2143140" cy="1138773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ight Arrow 20"/>
              <p:cNvSpPr/>
              <p:nvPr/>
            </p:nvSpPr>
            <p:spPr>
              <a:xfrm>
                <a:off x="2755182" y="2684229"/>
                <a:ext cx="3143272" cy="1071570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4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Right Arrow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5182" y="2684229"/>
                <a:ext cx="3143272" cy="1071570"/>
              </a:xfrm>
              <a:prstGeom prst="rightArrow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Left Arrow 21"/>
              <p:cNvSpPr/>
              <p:nvPr/>
            </p:nvSpPr>
            <p:spPr>
              <a:xfrm>
                <a:off x="2683744" y="3586663"/>
                <a:ext cx="3214710" cy="1000132"/>
              </a:xfrm>
              <a:prstGeom prst="lef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random bit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←{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b="1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2" name="Left Arrow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3744" y="3586663"/>
                <a:ext cx="3214710" cy="1000132"/>
              </a:xfrm>
              <a:prstGeom prst="lef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ight Arrow 23"/>
              <p:cNvSpPr/>
              <p:nvPr/>
            </p:nvSpPr>
            <p:spPr>
              <a:xfrm>
                <a:off x="2807315" y="4391896"/>
                <a:ext cx="3143272" cy="1071570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:=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baseline="30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Right Arrow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7315" y="4391896"/>
                <a:ext cx="3143272" cy="1071570"/>
              </a:xfrm>
              <a:prstGeom prst="rightArrow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5687283" y="5346307"/>
                <a:ext cx="3098376" cy="84042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accept if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p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7283" y="5346307"/>
                <a:ext cx="3098376" cy="84042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ular Callout 17"/>
              <p:cNvSpPr/>
              <p:nvPr/>
            </p:nvSpPr>
            <p:spPr>
              <a:xfrm>
                <a:off x="1677277" y="5489229"/>
                <a:ext cx="2394318" cy="1060673"/>
              </a:xfrm>
              <a:prstGeom prst="wedgeRectCallout">
                <a:avLst>
                  <a:gd name="adj1" fmla="val 32203"/>
                  <a:gd name="adj2" fmla="val -84349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     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/>
                <a:endParaRPr lang="en-US" sz="500" b="1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ular Callout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277" y="5489229"/>
                <a:ext cx="2394318" cy="1060673"/>
              </a:xfrm>
              <a:prstGeom prst="wedgeRectCallout">
                <a:avLst>
                  <a:gd name="adj1" fmla="val 32203"/>
                  <a:gd name="adj2" fmla="val -84349"/>
                </a:avLst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296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6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1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ounded Rectangle 16"/>
          <p:cNvSpPr/>
          <p:nvPr/>
        </p:nvSpPr>
        <p:spPr>
          <a:xfrm>
            <a:off x="474921" y="167581"/>
            <a:ext cx="8073656" cy="318642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3017" y="4173264"/>
            <a:ext cx="5695507" cy="4767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0070C0"/>
                </a:solidFill>
              </a:rPr>
              <a:t>1. Completeness</a:t>
            </a:r>
            <a:r>
              <a:rPr lang="en-US" dirty="0"/>
              <a:t>: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49383" y="3381173"/>
            <a:ext cx="8182197" cy="839897"/>
          </a:xfrm>
        </p:spPr>
        <p:txBody>
          <a:bodyPr>
            <a:noAutofit/>
          </a:bodyPr>
          <a:lstStyle/>
          <a:p>
            <a:r>
              <a:rPr lang="en-US" sz="3200" dirty="0"/>
              <a:t>Why is this a zero-knowledge proof system?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094695" y="304800"/>
            <a:ext cx="6794664" cy="3005601"/>
            <a:chOff x="350415" y="2308463"/>
            <a:chExt cx="7137384" cy="34146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 flipH="1">
                  <a:off x="350415" y="2308463"/>
                  <a:ext cx="1929752" cy="734293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r>
                    <a:rPr lang="en-GB" dirty="0"/>
                    <a:t> such that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1" i="1" baseline="30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𝐦𝐨𝐝</m:t>
                        </m:r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50415" y="2308463"/>
                  <a:ext cx="1929752" cy="73429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>
                  <a:off x="350415" y="3191883"/>
                  <a:ext cx="1903362" cy="734293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chose a random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sSubSup>
                          <m:sSubSup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GB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15" y="3191883"/>
                  <a:ext cx="1903362" cy="7342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ight Arrow 11"/>
                <p:cNvSpPr/>
                <p:nvPr/>
              </p:nvSpPr>
              <p:spPr>
                <a:xfrm>
                  <a:off x="2486132" y="3101450"/>
                  <a:ext cx="2791596" cy="91282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≔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baseline="30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𝐦𝐨𝐝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Right Arrow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132" y="3101450"/>
                  <a:ext cx="2791596" cy="912824"/>
                </a:xfrm>
                <a:prstGeom prst="rightArrow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Left Arrow 12"/>
                <p:cNvSpPr/>
                <p:nvPr/>
              </p:nvSpPr>
              <p:spPr>
                <a:xfrm>
                  <a:off x="1716957" y="4037006"/>
                  <a:ext cx="2855042" cy="851969"/>
                </a:xfrm>
                <a:prstGeom prst="leftArrow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random bit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←{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b="1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b="1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3" name="Left Arrow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6957" y="4037006"/>
                  <a:ext cx="2855042" cy="851969"/>
                </a:xfrm>
                <a:prstGeom prst="leftArrow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ight Arrow 13"/>
                <p:cNvSpPr/>
                <p:nvPr/>
              </p:nvSpPr>
              <p:spPr>
                <a:xfrm>
                  <a:off x="1803631" y="4810284"/>
                  <a:ext cx="2791596" cy="91282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:=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1" i="1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baseline="30000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𝐦𝐨𝐝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ight Arrow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3631" y="4810284"/>
                  <a:ext cx="2791596" cy="912824"/>
                </a:xfrm>
                <a:prstGeom prst="rightArrow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742300" y="4836670"/>
                  <a:ext cx="2745499" cy="742306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accept if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baseline="30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sSup>
                          <m:sSupPr>
                            <m:ctrlPr>
                              <a:rPr 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𝐦𝐨𝐝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2300" y="4836670"/>
                  <a:ext cx="2745499" cy="74230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820480" y="4693580"/>
                <a:ext cx="4572000" cy="213135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sSup>
                                <m:sSupPr>
                                  <m:ctrlPr>
                                    <a:rPr lang="en-US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sz="28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517525" indent="5715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p>
                    </m:oMath>
                  </m:oMathPara>
                </a14:m>
                <a:endParaRPr lang="en-US" sz="28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517525" indent="5715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p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  <a:p>
                <a:r>
                  <a:rPr lang="en-US" sz="2800" dirty="0"/>
                  <a:t> </a:t>
                </a: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480" y="4693580"/>
                <a:ext cx="4572000" cy="213135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877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47975" y="3531518"/>
                <a:ext cx="8327547" cy="296237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200" b="1" dirty="0">
                    <a:solidFill>
                      <a:srgbClr val="0070C0"/>
                    </a:solidFill>
                  </a:rPr>
                  <a:t>2. Soundness</a:t>
                </a:r>
                <a:r>
                  <a:rPr lang="en-US" sz="2200" dirty="0"/>
                  <a:t>:  suppose that </a:t>
                </a:r>
                <a14:m>
                  <m:oMath xmlns:m="http://schemas.openxmlformats.org/officeDocument/2006/math">
                    <m:r>
                      <a:rPr lang="pl-PL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pl-PL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∉</m:t>
                    </m:r>
                    <m:r>
                      <a:rPr lang="en-US" sz="22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𝐐𝐑</m:t>
                    </m:r>
                    <m:r>
                      <a:rPr lang="en-US" sz="22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sz="2200" b="1" baseline="-25000" dirty="0">
                  <a:solidFill>
                    <a:srgbClr val="FF0000"/>
                  </a:solidFill>
                </a:endParaRPr>
              </a:p>
              <a:p>
                <a:pPr>
                  <a:buNone/>
                </a:pPr>
                <a:r>
                  <a:rPr lang="en-US" sz="2200" dirty="0"/>
                  <a:t>Then  </a:t>
                </a:r>
              </a:p>
              <a:p>
                <a:r>
                  <a:rPr lang="en-US" sz="2200" dirty="0"/>
                  <a:t>if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200" dirty="0"/>
                  <a:t> is a </a:t>
                </a:r>
                <a14:m>
                  <m:oMath xmlns:m="http://schemas.openxmlformats.org/officeDocument/2006/math">
                    <m:r>
                      <a:rPr lang="en-US" sz="22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𝐐𝐑</m:t>
                    </m:r>
                    <m:r>
                      <a:rPr lang="en-US" sz="22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200" b="1" baseline="-25000" dirty="0">
                    <a:solidFill>
                      <a:srgbClr val="C00000"/>
                    </a:solidFill>
                  </a:rPr>
                  <a:t> </a:t>
                </a:r>
                <a:r>
                  <a:rPr lang="en-US" sz="2200" dirty="0"/>
                  <a:t>then the cheating prover gets caught when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200" dirty="0"/>
                  <a:t> since we cannot have </a:t>
                </a:r>
              </a:p>
              <a:p>
                <a:pPr algn="ctr">
                  <a:buNone/>
                </a:pPr>
                <a:r>
                  <a:rPr lang="en-US" sz="2200" b="1" dirty="0">
                    <a:solidFill>
                      <a:srgbClr val="FF0000"/>
                    </a:solidFill>
                  </a:rPr>
                  <a:t>QR · QNR = QR</a:t>
                </a:r>
              </a:p>
              <a:p>
                <a:r>
                  <a:rPr lang="en-US" sz="2200" dirty="0"/>
                  <a:t>if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is a </a:t>
                </a:r>
                <a14:m>
                  <m:oMath xmlns:m="http://schemas.openxmlformats.org/officeDocument/2006/math">
                    <m:r>
                      <a:rPr lang="en-US" sz="22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𝐐𝐍𝐑</m:t>
                    </m:r>
                    <m:r>
                      <a:rPr lang="en-US" sz="22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200" b="1" baseline="-25000" dirty="0">
                    <a:solidFill>
                      <a:srgbClr val="C00000"/>
                    </a:solidFill>
                  </a:rPr>
                  <a:t>  </a:t>
                </a:r>
                <a:r>
                  <a:rPr lang="en-US" sz="2200" dirty="0"/>
                  <a:t>the cheating </a:t>
                </a:r>
                <a:r>
                  <a:rPr lang="en-US" sz="2200" dirty="0" err="1"/>
                  <a:t>prover</a:t>
                </a:r>
                <a:r>
                  <a:rPr lang="en-US" sz="2200" dirty="0"/>
                  <a:t> gets caught when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pPr marL="0" indent="0">
                  <a:buNone/>
                </a:pPr>
                <a:r>
                  <a:rPr lang="en-US" sz="2200" dirty="0"/>
                  <a:t>So, the prover can cheat with probability at most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</a:rPr>
                  <a:t> </a:t>
                </a:r>
                <a:r>
                  <a:rPr lang="en-US" sz="2200" dirty="0"/>
                  <a:t>(in each iteration of the protocol).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7975" y="3531518"/>
                <a:ext cx="8327547" cy="2962378"/>
              </a:xfrm>
              <a:blipFill>
                <a:blip r:embed="rId3"/>
                <a:stretch>
                  <a:fillRect l="-952" t="-2469" b="-10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ounded Rectangle 8"/>
          <p:cNvSpPr/>
          <p:nvPr/>
        </p:nvSpPr>
        <p:spPr>
          <a:xfrm>
            <a:off x="474921" y="167581"/>
            <a:ext cx="8073656" cy="318642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10" name="Group 9"/>
          <p:cNvGrpSpPr/>
          <p:nvPr/>
        </p:nvGrpSpPr>
        <p:grpSpPr>
          <a:xfrm>
            <a:off x="1094695" y="304800"/>
            <a:ext cx="6794664" cy="3005601"/>
            <a:chOff x="350415" y="2308463"/>
            <a:chExt cx="7137384" cy="34146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/>
                <p:cNvSpPr txBox="1"/>
                <p:nvPr/>
              </p:nvSpPr>
              <p:spPr>
                <a:xfrm flipH="1">
                  <a:off x="350415" y="2308463"/>
                  <a:ext cx="1929752" cy="734293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r>
                    <a:rPr lang="en-GB" dirty="0"/>
                    <a:t> such that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1" i="1" baseline="30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𝐦𝐨𝐝</m:t>
                        </m:r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Box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50415" y="2308463"/>
                  <a:ext cx="1929752" cy="73429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350415" y="3191883"/>
                  <a:ext cx="1903362" cy="734293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chose a random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sSubSup>
                          <m:sSubSup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GB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15" y="3191883"/>
                  <a:ext cx="1903362" cy="73429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ight Arrow 12"/>
                <p:cNvSpPr/>
                <p:nvPr/>
              </p:nvSpPr>
              <p:spPr>
                <a:xfrm>
                  <a:off x="2486132" y="3101450"/>
                  <a:ext cx="2791596" cy="91282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≔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baseline="30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𝐦𝐨𝐝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ight Arrow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132" y="3101450"/>
                  <a:ext cx="2791596" cy="912824"/>
                </a:xfrm>
                <a:prstGeom prst="rightArrow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Left Arrow 13"/>
                <p:cNvSpPr/>
                <p:nvPr/>
              </p:nvSpPr>
              <p:spPr>
                <a:xfrm>
                  <a:off x="1716957" y="4037006"/>
                  <a:ext cx="2855042" cy="851969"/>
                </a:xfrm>
                <a:prstGeom prst="leftArrow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random bit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←{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b="1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b="1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4" name="Left Arrow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6957" y="4037006"/>
                  <a:ext cx="2855042" cy="851969"/>
                </a:xfrm>
                <a:prstGeom prst="leftArrow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ight Arrow 14"/>
                <p:cNvSpPr/>
                <p:nvPr/>
              </p:nvSpPr>
              <p:spPr>
                <a:xfrm>
                  <a:off x="1803631" y="4810284"/>
                  <a:ext cx="2791596" cy="91282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:=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1" i="1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baseline="30000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𝐦𝐨𝐝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Right Arrow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3631" y="4810284"/>
                  <a:ext cx="2791596" cy="912824"/>
                </a:xfrm>
                <a:prstGeom prst="rightArrow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/>
                <p:cNvSpPr txBox="1"/>
                <p:nvPr/>
              </p:nvSpPr>
              <p:spPr>
                <a:xfrm>
                  <a:off x="4742300" y="4836670"/>
                  <a:ext cx="2745499" cy="742306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accept if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baseline="30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sSup>
                          <m:sSupPr>
                            <m:ctrlPr>
                              <a:rPr 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𝐦𝐨𝐝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2300" y="4836670"/>
                  <a:ext cx="2745499" cy="74230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0566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C8745-1F11-C71D-E025-90234FEBB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58" y="163737"/>
            <a:ext cx="7886700" cy="1005000"/>
          </a:xfrm>
        </p:spPr>
        <p:txBody>
          <a:bodyPr/>
          <a:lstStyle/>
          <a:p>
            <a:r>
              <a:rPr lang="en-US" dirty="0"/>
              <a:t>Recall the definition of </a:t>
            </a:r>
            <a:r>
              <a:rPr lang="en-US" b="1" dirty="0">
                <a:solidFill>
                  <a:srgbClr val="0070C0"/>
                </a:solidFill>
              </a:rPr>
              <a:t>NP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0479E9-73EF-AF00-BFF5-6AB821347B8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8258" y="1261269"/>
                <a:ext cx="7886700" cy="311576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A language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is in </a:t>
                </a:r>
                <a:r>
                  <a:rPr lang="en-US" b="1" dirty="0">
                    <a:solidFill>
                      <a:srgbClr val="0070C0"/>
                    </a:solidFill>
                  </a:rPr>
                  <a:t>NP</a:t>
                </a:r>
                <a:r>
                  <a:rPr lang="en-US" b="1" dirty="0"/>
                  <a:t> </a:t>
                </a:r>
                <a:r>
                  <a:rPr lang="en-US" dirty="0"/>
                  <a:t>if there exists a </a:t>
                </a:r>
                <a:r>
                  <a:rPr lang="en-US" b="1" dirty="0"/>
                  <a:t>poly-time computable</a:t>
                </a:r>
                <a:r>
                  <a:rPr lang="en-US" dirty="0"/>
                  <a:t> relation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such that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: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∃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𝐭𝐫𝐮𝐞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0479E9-73EF-AF00-BFF5-6AB821347B8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8258" y="1261269"/>
                <a:ext cx="7886700" cy="3115768"/>
              </a:xfrm>
              <a:blipFill>
                <a:blip r:embed="rId2"/>
                <a:stretch>
                  <a:fillRect l="-1546" t="-4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Speech Bubble: Rectangle 3">
                <a:extLst>
                  <a:ext uri="{FF2B5EF4-FFF2-40B4-BE49-F238E27FC236}">
                    <a16:creationId xmlns:a16="http://schemas.microsoft.com/office/drawing/2014/main" id="{7D41DCE9-A279-1978-10DA-91C0E1ACA45A}"/>
                  </a:ext>
                </a:extLst>
              </p:cNvPr>
              <p:cNvSpPr/>
              <p:nvPr/>
            </p:nvSpPr>
            <p:spPr>
              <a:xfrm>
                <a:off x="1610798" y="5054564"/>
                <a:ext cx="6916662" cy="1400086"/>
              </a:xfrm>
              <a:prstGeom prst="wedgeRectCallout">
                <a:avLst>
                  <a:gd name="adj1" fmla="val -19836"/>
                  <a:gd name="adj2" fmla="val -89628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800" dirty="0"/>
                  <a:t> - an “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NP</a:t>
                </a:r>
                <a:r>
                  <a:rPr lang="en-US" sz="2800" dirty="0"/>
                  <a:t> witness”</a:t>
                </a:r>
              </a:p>
              <a:p>
                <a:pPr algn="ctr"/>
                <a:endParaRPr lang="en-US" sz="2800" dirty="0"/>
              </a:p>
              <a:p>
                <a:pPr algn="ctr"/>
                <a:r>
                  <a:rPr lang="en-US" sz="2800" b="1" dirty="0">
                    <a:solidFill>
                      <a:srgbClr val="00B050"/>
                    </a:solidFill>
                  </a:rPr>
                  <a:t>technical assumption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𝐩𝐨𝐥𝐲</m:t>
                    </m:r>
                    <m:d>
                      <m:d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Speech Bubble: Rectangle 3">
                <a:extLst>
                  <a:ext uri="{FF2B5EF4-FFF2-40B4-BE49-F238E27FC236}">
                    <a16:creationId xmlns:a16="http://schemas.microsoft.com/office/drawing/2014/main" id="{7D41DCE9-A279-1978-10DA-91C0E1ACA4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0798" y="5054564"/>
                <a:ext cx="6916662" cy="1400086"/>
              </a:xfrm>
              <a:prstGeom prst="wedgeRectCallout">
                <a:avLst>
                  <a:gd name="adj1" fmla="val -19836"/>
                  <a:gd name="adj2" fmla="val -89628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B0E9C913-5587-87CA-17C3-144FFE57D206}"/>
                  </a:ext>
                </a:extLst>
              </p:cNvPr>
              <p:cNvSpPr/>
              <p:nvPr/>
            </p:nvSpPr>
            <p:spPr>
              <a:xfrm>
                <a:off x="1029170" y="2570872"/>
                <a:ext cx="5477301" cy="799034"/>
              </a:xfrm>
              <a:prstGeom prst="wedgeRectCallout">
                <a:avLst>
                  <a:gd name="adj1" fmla="val -11180"/>
                  <a:gd name="adj2" fmla="val 102132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 – a “</a:t>
                </a:r>
                <a:r>
                  <a:rPr lang="en-US" sz="2800" b="1" dirty="0"/>
                  <a:t>statement</a:t>
                </a:r>
                <a:r>
                  <a:rPr lang="en-US" sz="2800" dirty="0"/>
                  <a:t>”</a:t>
                </a:r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B0E9C913-5587-87CA-17C3-144FFE57D2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9170" y="2570872"/>
                <a:ext cx="5477301" cy="799034"/>
              </a:xfrm>
              <a:prstGeom prst="wedgeRectCallout">
                <a:avLst>
                  <a:gd name="adj1" fmla="val -11180"/>
                  <a:gd name="adj2" fmla="val 102132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70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68399" y="3572915"/>
                <a:ext cx="7886700" cy="3031992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sz="2400" b="1" dirty="0">
                    <a:solidFill>
                      <a:srgbClr val="0070C0"/>
                    </a:solidFill>
                  </a:rPr>
                  <a:t>3. Zero-knowledge </a:t>
                </a:r>
                <a:r>
                  <a:rPr lang="en-US" sz="2400" dirty="0"/>
                  <a:t>(intuition)</a:t>
                </a:r>
              </a:p>
              <a:p>
                <a:pPr>
                  <a:buNone/>
                </a:pPr>
                <a:r>
                  <a:rPr lang="en-US" sz="2400" dirty="0"/>
                  <a:t>The only information that the verifier gets is:</a:t>
                </a:r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:=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4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>
                  <a:buNone/>
                </a:pPr>
                <a:r>
                  <a:rPr lang="en-US" sz="2400" dirty="0"/>
                  <a:t>and</a:t>
                </a:r>
              </a:p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dirty="0"/>
                  <a:t>, or</a:t>
                </a:r>
                <a:endParaRPr lang="en-US" sz="2400" b="1" i="1" dirty="0">
                  <a:solidFill>
                    <a:srgbClr val="C0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4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sz="24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sz="24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>
                  <a:buNone/>
                </a:pPr>
                <a:endParaRPr lang="en-US" sz="2400" b="1" dirty="0">
                  <a:solidFill>
                    <a:srgbClr val="C00000"/>
                  </a:solidFill>
                </a:endParaRPr>
              </a:p>
              <a:p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  <a:p>
                <a:pPr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8399" y="3572915"/>
                <a:ext cx="7886700" cy="3031992"/>
              </a:xfrm>
              <a:blipFill rotWithShape="0">
                <a:blip r:embed="rId3"/>
                <a:stretch>
                  <a:fillRect l="-1159" t="-281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ular Callout 3"/>
              <p:cNvSpPr/>
              <p:nvPr/>
            </p:nvSpPr>
            <p:spPr>
              <a:xfrm>
                <a:off x="3278293" y="4639340"/>
                <a:ext cx="3714776" cy="746733"/>
              </a:xfrm>
              <a:prstGeom prst="wedgeRectCallout">
                <a:avLst>
                  <a:gd name="adj1" fmla="val -57445"/>
                  <a:gd name="adj2" fmla="val 25123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This obviously gives him no information 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400" b="1" i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8293" y="4639340"/>
                <a:ext cx="3714776" cy="746733"/>
              </a:xfrm>
              <a:prstGeom prst="wedgeRectCallout">
                <a:avLst>
                  <a:gd name="adj1" fmla="val -57445"/>
                  <a:gd name="adj2" fmla="val 25123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ular Callout 4"/>
              <p:cNvSpPr/>
              <p:nvPr/>
            </p:nvSpPr>
            <p:spPr>
              <a:xfrm>
                <a:off x="4014320" y="5696751"/>
                <a:ext cx="4797290" cy="908156"/>
              </a:xfrm>
              <a:prstGeom prst="wedgeRectCallout">
                <a:avLst>
                  <a:gd name="adj1" fmla="val -64495"/>
                  <a:gd name="adj2" fmla="val -30767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This also gives him no information 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 since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is “encrypted” with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𝒖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Rectangular Callout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4320" y="5696751"/>
                <a:ext cx="4797290" cy="908156"/>
              </a:xfrm>
              <a:prstGeom prst="wedgeRectCallout">
                <a:avLst>
                  <a:gd name="adj1" fmla="val -64495"/>
                  <a:gd name="adj2" fmla="val -307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082113" y="9780034"/>
            <a:ext cx="30861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74921" y="167581"/>
            <a:ext cx="8073656" cy="318642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grpSp>
        <p:nvGrpSpPr>
          <p:cNvPr id="8" name="Group 7"/>
          <p:cNvGrpSpPr/>
          <p:nvPr/>
        </p:nvGrpSpPr>
        <p:grpSpPr>
          <a:xfrm>
            <a:off x="1094695" y="304800"/>
            <a:ext cx="6794664" cy="3005601"/>
            <a:chOff x="350415" y="2308463"/>
            <a:chExt cx="7137384" cy="34146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 flipH="1">
                  <a:off x="350415" y="2308463"/>
                  <a:ext cx="1929752" cy="734293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r>
                        <a:rPr lang="en-GB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r>
                    <a:rPr lang="en-GB" dirty="0"/>
                    <a:t> such that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GB" b="1" i="1" baseline="30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= </m:t>
                        </m:r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𝐦𝐨𝐝</m:t>
                        </m:r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H="1">
                  <a:off x="350415" y="2308463"/>
                  <a:ext cx="1929752" cy="734293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50415" y="3191883"/>
                  <a:ext cx="1903362" cy="734293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GB" dirty="0"/>
                    <a:t>chose a random 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sSubSup>
                          <m:sSubSupPr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b>
                          <m:sup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en-GB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415" y="3191883"/>
                  <a:ext cx="1903362" cy="73429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ight Arrow 10"/>
                <p:cNvSpPr/>
                <p:nvPr/>
              </p:nvSpPr>
              <p:spPr>
                <a:xfrm>
                  <a:off x="2486132" y="3101450"/>
                  <a:ext cx="2791596" cy="91282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≔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baseline="30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𝐦𝐨𝐝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ight Arrow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6132" y="3101450"/>
                  <a:ext cx="2791596" cy="912824"/>
                </a:xfrm>
                <a:prstGeom prst="rightArrow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Left Arrow 11"/>
                <p:cNvSpPr/>
                <p:nvPr/>
              </p:nvSpPr>
              <p:spPr>
                <a:xfrm>
                  <a:off x="1716957" y="4037006"/>
                  <a:ext cx="2855042" cy="851969"/>
                </a:xfrm>
                <a:prstGeom prst="leftArrow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random bit </a:t>
                  </a:r>
                  <a14:m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←{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en-US" b="1" dirty="0">
                      <a:solidFill>
                        <a:srgbClr val="C00000"/>
                      </a:solidFill>
                    </a:rPr>
                    <a:t> </a:t>
                  </a:r>
                  <a:r>
                    <a:rPr lang="en-US" b="1" dirty="0"/>
                    <a:t> </a:t>
                  </a:r>
                  <a:endParaRPr lang="en-US" dirty="0"/>
                </a:p>
              </p:txBody>
            </p:sp>
          </mc:Choice>
          <mc:Fallback xmlns="">
            <p:sp>
              <p:nvSpPr>
                <p:cNvPr id="12" name="Left Arrow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6957" y="4037006"/>
                  <a:ext cx="2855042" cy="851969"/>
                </a:xfrm>
                <a:prstGeom prst="leftArrow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ight Arrow 12"/>
                <p:cNvSpPr/>
                <p:nvPr/>
              </p:nvSpPr>
              <p:spPr>
                <a:xfrm>
                  <a:off x="1803631" y="4810284"/>
                  <a:ext cx="2791596" cy="912824"/>
                </a:xfrm>
                <a:prstGeom prst="rightArrow">
                  <a:avLst/>
                </a:prstGeom>
                <a:solidFill>
                  <a:schemeClr val="bg1"/>
                </a:solidFill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:=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1" i="1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b="1" i="1" baseline="30000" dirty="0" err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𝐦𝐨𝐝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Right Arrow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3631" y="4810284"/>
                  <a:ext cx="2791596" cy="912824"/>
                </a:xfrm>
                <a:prstGeom prst="rightArrow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4742300" y="4836670"/>
                  <a:ext cx="2745499" cy="742306"/>
                </a:xfrm>
                <a:prstGeom prst="rect">
                  <a:avLst/>
                </a:prstGeom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accept if</a:t>
                  </a: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1" i="1" baseline="3000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·</m:t>
                        </m:r>
                        <m:sSup>
                          <m:sSupPr>
                            <m:ctrlPr>
                              <a:rPr 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b="1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𝐦𝐨𝐝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oMath>
                    </m:oMathPara>
                  </a14:m>
                  <a:endParaRPr 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42300" y="4836670"/>
                  <a:ext cx="2745499" cy="74230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24824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5918" y="1428736"/>
            <a:ext cx="6929486" cy="4929222"/>
          </a:xfrm>
        </p:spPr>
        <p:txBody>
          <a:bodyPr>
            <a:normAutofit/>
          </a:bodyPr>
          <a:lstStyle/>
          <a:p>
            <a:pPr marL="457200" indent="-514350">
              <a:buFont typeface="+mj-lt"/>
              <a:buAutoNum type="arabicPeriod"/>
            </a:pPr>
            <a:r>
              <a:rPr lang="en-US" dirty="0"/>
              <a:t>Interactive Proofs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Zero-Knowledge Proofs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introduction and definitions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protocol for graph isomorphism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protocol for quadratic </a:t>
            </a:r>
            <a:r>
              <a:rPr lang="en-US" dirty="0" err="1"/>
              <a:t>residuosity</a:t>
            </a:r>
            <a:endParaRPr lang="en-US" dirty="0"/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protocol for any NP language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Zero-Knowledge Proofs of Knowledge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Non-Interactive Zero-Knowledge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Applications 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457200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None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894879" y="3487650"/>
            <a:ext cx="1214446" cy="500066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537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provable in NP?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2614618"/>
              </a:xfrm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 fontScale="92500" lnSpcReduction="10000"/>
              </a:bodyPr>
              <a:lstStyle/>
              <a:p>
                <a:pPr>
                  <a:buNone/>
                </a:pPr>
                <a:r>
                  <a:rPr lang="en-US" b="1" u="sng" dirty="0">
                    <a:solidFill>
                      <a:srgbClr val="0070C0"/>
                    </a:solidFill>
                  </a:rPr>
                  <a:t>Theorem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[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Goldreich</a:t>
                </a:r>
                <a:r>
                  <a:rPr lang="en-US" b="1" dirty="0">
                    <a:solidFill>
                      <a:srgbClr val="00B050"/>
                    </a:solidFill>
                  </a:rPr>
                  <a:t>,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Micali</a:t>
                </a:r>
                <a:r>
                  <a:rPr lang="en-US" b="1" dirty="0">
                    <a:solidFill>
                      <a:srgbClr val="00B050"/>
                    </a:solidFill>
                  </a:rPr>
                  <a:t>,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Wigderson</a:t>
                </a:r>
                <a:r>
                  <a:rPr lang="en-US" b="1" dirty="0">
                    <a:solidFill>
                      <a:srgbClr val="00B050"/>
                    </a:solidFill>
                  </a:rPr>
                  <a:t>, 1986]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Assume that the </a:t>
                </a:r>
                <a:r>
                  <a:rPr lang="en-US" b="1" dirty="0">
                    <a:solidFill>
                      <a:srgbClr val="7030A0"/>
                    </a:solidFill>
                  </a:rPr>
                  <a:t>one-way functions exist</a:t>
                </a:r>
                <a:r>
                  <a:rPr lang="en-US" dirty="0"/>
                  <a:t>.  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Then, every language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𝐍𝐏</m:t>
                    </m:r>
                  </m:oMath>
                </a14:m>
                <a:r>
                  <a:rPr lang="en-US" dirty="0"/>
                  <a:t> has a computational zero-knowledge proof system.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2614618"/>
              </a:xfrm>
              <a:blipFill rotWithShape="0">
                <a:blip r:embed="rId3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4071934" y="5000636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buNone/>
            </a:pPr>
            <a:r>
              <a:rPr lang="en-US" sz="2800" b="1" dirty="0">
                <a:solidFill>
                  <a:srgbClr val="0070C0"/>
                </a:solidFill>
              </a:rPr>
              <a:t>How to prove it?</a:t>
            </a:r>
          </a:p>
          <a:p>
            <a:pPr algn="r">
              <a:buNone/>
            </a:pPr>
            <a:r>
              <a:rPr lang="en-US" sz="2800" dirty="0"/>
              <a:t>It is enough to show it for one </a:t>
            </a:r>
            <a:r>
              <a:rPr lang="en-US" sz="2800" b="1" dirty="0">
                <a:solidFill>
                  <a:srgbClr val="7030A0"/>
                </a:solidFill>
              </a:rPr>
              <a:t>NP-complete</a:t>
            </a:r>
            <a:r>
              <a:rPr lang="en-US" sz="2800" dirty="0"/>
              <a:t> problem!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46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158" y="124518"/>
            <a:ext cx="7886700" cy="1325563"/>
          </a:xfrm>
        </p:spPr>
        <p:txBody>
          <a:bodyPr>
            <a:normAutofit/>
          </a:bodyPr>
          <a:lstStyle/>
          <a:p>
            <a:r>
              <a:rPr lang="en-US" dirty="0"/>
              <a:t>Take the following NP-complete problem: </a:t>
            </a:r>
            <a:r>
              <a:rPr lang="en-US" b="1" dirty="0">
                <a:solidFill>
                  <a:srgbClr val="0070C0"/>
                </a:solidFill>
              </a:rPr>
              <a:t>Hamiltonian graphs</a:t>
            </a:r>
          </a:p>
        </p:txBody>
      </p:sp>
      <p:pic>
        <p:nvPicPr>
          <p:cNvPr id="94217" name="Picture 9" descr="Problem Outpu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169" y="2277918"/>
            <a:ext cx="2484091" cy="2484091"/>
          </a:xfrm>
          <a:prstGeom prst="rect">
            <a:avLst/>
          </a:prstGeom>
          <a:noFill/>
        </p:spPr>
      </p:pic>
      <p:pic>
        <p:nvPicPr>
          <p:cNvPr id="94215" name="Picture 7" descr="Problem Inpu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13707" y="2277918"/>
            <a:ext cx="2484091" cy="2484091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57158" y="4949279"/>
                <a:ext cx="864399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0070C0"/>
                    </a:solidFill>
                  </a:rPr>
                  <a:t>Hamiltonian graph </a:t>
                </a:r>
                <a:r>
                  <a:rPr lang="en-US" sz="2800" dirty="0"/>
                  <a:t>– a graph that has a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Hamiltonian cycle</a:t>
                </a:r>
              </a:p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:= {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 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𝐢𝐬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𝐇𝐚𝐦𝐢𝐥𝐭𝐨𝐧𝐢𝐚𝐧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4949279"/>
                <a:ext cx="8643998" cy="1384995"/>
              </a:xfrm>
              <a:prstGeom prst="rect">
                <a:avLst/>
              </a:prstGeom>
              <a:blipFill rotWithShape="0">
                <a:blip r:embed="rId5"/>
                <a:stretch>
                  <a:fillRect l="-1481" t="-484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357158" y="1571612"/>
            <a:ext cx="6006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Example of a </a:t>
            </a:r>
            <a:r>
              <a:rPr lang="en-US" sz="3200" b="1" dirty="0">
                <a:solidFill>
                  <a:srgbClr val="7030A0"/>
                </a:solidFill>
              </a:rPr>
              <a:t>Hamiltonian cycle</a:t>
            </a:r>
            <a:r>
              <a:rPr lang="en-US" sz="3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10887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457200" y="203200"/>
                <a:ext cx="7886700" cy="132556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to construct a ZK proof that a graph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Hamiltonian?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457200" y="203200"/>
                <a:ext cx="7886700" cy="1325563"/>
              </a:xfrm>
              <a:blipFill rotWithShape="0">
                <a:blip r:embed="rId3"/>
                <a:stretch>
                  <a:fillRect l="-3091" t="-13303" b="-2110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1543048"/>
              </a:xfrm>
            </p:spPr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b="1" dirty="0"/>
                  <a:t>Of course:</a:t>
                </a:r>
              </a:p>
              <a:p>
                <a:pPr>
                  <a:buNone/>
                </a:pPr>
                <a:r>
                  <a:rPr lang="en-US" dirty="0"/>
                  <a:t>sending the Hamiltonian cycle in a graph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 to the verifier doesn’t work.</a:t>
                </a:r>
              </a:p>
              <a:p>
                <a:pPr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1543048"/>
              </a:xfrm>
              <a:blipFill rotWithShape="0">
                <a:blip r:embed="rId4"/>
                <a:stretch>
                  <a:fillRect l="-1481" t="-711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93204" y="4214818"/>
                <a:ext cx="8741466" cy="193899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US" sz="2400" b="1" u="sng" dirty="0">
                    <a:solidFill>
                      <a:srgbClr val="0070C0"/>
                    </a:solidFill>
                  </a:rPr>
                  <a:t>Idea:</a:t>
                </a:r>
              </a:p>
              <a:p>
                <a:pPr>
                  <a:buNone/>
                </a:pPr>
                <a:r>
                  <a:rPr lang="en-US" sz="2400" dirty="0"/>
                  <a:t>We permute the graph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400" dirty="0"/>
                  <a:t> randomly – let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be the permuted graph.  </a:t>
                </a:r>
              </a:p>
              <a:p>
                <a:pPr>
                  <a:buNone/>
                </a:pPr>
                <a:r>
                  <a:rPr lang="en-US" sz="2400" dirty="0"/>
                  <a:t>Then we prove that</a:t>
                </a:r>
              </a:p>
              <a:p>
                <a:pPr marL="284163" indent="-284163">
                  <a:buFont typeface="+mj-lt"/>
                  <a:buAutoNum type="arabicPeriod"/>
                </a:pPr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400" dirty="0"/>
                  <a:t> is Hamiltonian, </a:t>
                </a:r>
              </a:p>
              <a:p>
                <a:pPr marL="284163" indent="-284163">
                  <a:buFont typeface="+mj-lt"/>
                  <a:buAutoNum type="arabicPeriod"/>
                </a:pP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is a permutation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400" dirty="0"/>
                  <a:t>.</a:t>
                </a:r>
                <a:endParaRPr lang="en-US" sz="2400" b="1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04" y="4214818"/>
                <a:ext cx="8741466" cy="193899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ular Callout 3"/>
              <p:cNvSpPr/>
              <p:nvPr/>
            </p:nvSpPr>
            <p:spPr>
              <a:xfrm>
                <a:off x="5572132" y="2786058"/>
                <a:ext cx="3000396" cy="1285884"/>
              </a:xfrm>
              <a:prstGeom prst="wedgeRectCallout">
                <a:avLst>
                  <a:gd name="adj1" fmla="val -12893"/>
                  <a:gd name="adj2" fmla="val 83202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400" dirty="0"/>
                  <a:t> is Hamiltonian</a:t>
                </a:r>
              </a:p>
              <a:p>
                <a:pPr algn="ctr"/>
                <a:r>
                  <a:rPr lang="en-US" sz="2400" dirty="0" err="1"/>
                  <a:t>iff</a:t>
                </a:r>
                <a:endParaRPr lang="en-US" sz="240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400" dirty="0"/>
                  <a:t> is Hamiltonian</a:t>
                </a:r>
              </a:p>
            </p:txBody>
          </p:sp>
        </mc:Choice>
        <mc:Fallback xmlns="">
          <p:sp>
            <p:nvSpPr>
              <p:cNvPr id="4" name="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132" y="2786058"/>
                <a:ext cx="3000396" cy="1285884"/>
              </a:xfrm>
              <a:prstGeom prst="wedgeRectCallout">
                <a:avLst>
                  <a:gd name="adj1" fmla="val -12893"/>
                  <a:gd name="adj2" fmla="val 83202"/>
                </a:avLst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Footer Placeholder 5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22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US" dirty="0"/>
              <a:t>The first idea:</a:t>
            </a:r>
          </a:p>
        </p:txBody>
      </p:sp>
      <p:pic>
        <p:nvPicPr>
          <p:cNvPr id="4" name="Picture 6" descr="MCj04158080000[1]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85786" y="2278226"/>
            <a:ext cx="1428760" cy="1462767"/>
          </a:xfrm>
          <a:prstGeom prst="rect">
            <a:avLst/>
          </a:prstGeom>
          <a:noFill/>
        </p:spPr>
      </p:pic>
      <p:pic>
        <p:nvPicPr>
          <p:cNvPr id="5" name="Picture 6" descr="PL412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15206" y="2349664"/>
            <a:ext cx="1428760" cy="135914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8001024" y="2500306"/>
            <a:ext cx="854081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verifier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7158" y="2071678"/>
            <a:ext cx="801245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/>
              <a:t>prover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 flipH="1">
                <a:off x="2782875" y="1500174"/>
                <a:ext cx="4000528" cy="70788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>
                    <a:solidFill>
                      <a:srgbClr val="0070C0"/>
                    </a:solidFill>
                  </a:rPr>
                  <a:t>statement</a:t>
                </a:r>
              </a:p>
              <a:p>
                <a:pPr algn="ctr"/>
                <a:r>
                  <a:rPr lang="en-US" sz="2000" dirty="0"/>
                  <a:t>graph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000" dirty="0"/>
                  <a:t> is Hamiltonian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82875" y="1500174"/>
                <a:ext cx="4000528" cy="7078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8" idx="3"/>
            <a:endCxn id="4" idx="0"/>
          </p:cNvCxnSpPr>
          <p:nvPr/>
        </p:nvCxnSpPr>
        <p:spPr>
          <a:xfrm rot="10800000" flipV="1">
            <a:off x="1500167" y="1854116"/>
            <a:ext cx="1282709" cy="42410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1"/>
            <a:endCxn id="5" idx="0"/>
          </p:cNvCxnSpPr>
          <p:nvPr/>
        </p:nvCxnSpPr>
        <p:spPr>
          <a:xfrm>
            <a:off x="6783403" y="1854117"/>
            <a:ext cx="1146183" cy="49554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42910" y="3064044"/>
                <a:ext cx="1928826" cy="1631216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chooses a random permutation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and sets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10" y="3064044"/>
                <a:ext cx="1928826" cy="163121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Left Arrow 12"/>
              <p:cNvSpPr/>
              <p:nvPr/>
            </p:nvSpPr>
            <p:spPr>
              <a:xfrm>
                <a:off x="3357554" y="2635416"/>
                <a:ext cx="3214710" cy="1214446"/>
              </a:xfrm>
              <a:prstGeom prst="lef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random bit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b="1" dirty="0"/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13" name="Left Arrow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7554" y="2635416"/>
                <a:ext cx="3214710" cy="1214446"/>
              </a:xfrm>
              <a:prstGeom prst="leftArrow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ight Arrow 13"/>
              <p:cNvSpPr/>
              <p:nvPr/>
            </p:nvSpPr>
            <p:spPr>
              <a:xfrm>
                <a:off x="3500430" y="3643314"/>
                <a:ext cx="3286148" cy="2214578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sends </a:t>
                </a:r>
                <a14:m>
                  <m:oMath xmlns:m="http://schemas.openxmlformats.org/officeDocument/2006/math">
                    <m:r>
                      <a:rPr lang="el-GR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b="1" dirty="0">
                    <a:solidFill>
                      <a:schemeClr val="tx1"/>
                    </a:solidFill>
                  </a:rPr>
                  <a:t>otherwise </a:t>
                </a:r>
                <a:r>
                  <a:rPr lang="en-US" sz="2000" dirty="0">
                    <a:solidFill>
                      <a:schemeClr val="tx1"/>
                    </a:solidFill>
                  </a:rPr>
                  <a:t>sends a Hamiltonian cycle in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000" dirty="0">
                    <a:solidFill>
                      <a:schemeClr val="tx1"/>
                    </a:solidFill>
                  </a:rPr>
                  <a:t>   </a:t>
                </a:r>
              </a:p>
            </p:txBody>
          </p:sp>
        </mc:Choice>
        <mc:Fallback xmlns="">
          <p:sp>
            <p:nvSpPr>
              <p:cNvPr id="14" name="Right Arrow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3643314"/>
                <a:ext cx="3286148" cy="2214578"/>
              </a:xfrm>
              <a:prstGeom prst="rightArrow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85720" y="6000768"/>
                <a:ext cx="775411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u="sng" dirty="0">
                    <a:solidFill>
                      <a:srgbClr val="0070C0"/>
                    </a:solidFill>
                  </a:rPr>
                  <a:t>Problem</a:t>
                </a:r>
                <a:r>
                  <a:rPr lang="en-US" sz="2400" dirty="0"/>
                  <a:t>: </a:t>
                </a:r>
                <a:r>
                  <a:rPr lang="en-US" sz="2400" dirty="0" err="1"/>
                  <a:t>Prover</a:t>
                </a:r>
                <a:r>
                  <a:rPr lang="en-US" sz="2400" dirty="0"/>
                  <a:t> can choose his response depending on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20" y="6000768"/>
                <a:ext cx="7754110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1258" t="-10526" r="-393" b="-2894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834593"/>
            <a:ext cx="9144000" cy="14287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365760" rIns="365760" rtlCol="0" anchor="ctr"/>
          <a:lstStyle/>
          <a:p>
            <a:pPr>
              <a:buNone/>
            </a:pPr>
            <a:r>
              <a:rPr lang="en-US" sz="2400" dirty="0"/>
              <a:t>How to commit to a graph?</a:t>
            </a:r>
          </a:p>
          <a:p>
            <a:pPr algn="r">
              <a:buNone/>
            </a:pPr>
            <a:r>
              <a:rPr lang="en-US" sz="2400" dirty="0"/>
              <a:t>Represent it as an </a:t>
            </a:r>
            <a:r>
              <a:rPr lang="en-US" sz="2400" b="1" dirty="0"/>
              <a:t>adjacency matrix</a:t>
            </a:r>
            <a:r>
              <a:rPr lang="en-US" sz="2400" dirty="0"/>
              <a:t>, </a:t>
            </a:r>
          </a:p>
          <a:p>
            <a:pPr algn="r">
              <a:buNone/>
            </a:pPr>
            <a:r>
              <a:rPr lang="en-US" sz="2400" dirty="0"/>
              <a:t>and commit to each bit in the matrix separately.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3382667"/>
            <a:ext cx="9144000" cy="114300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365760" rIns="365760" rtlCol="0" anchor="ctr"/>
          <a:lstStyle/>
          <a:p>
            <a:pPr>
              <a:buNone/>
            </a:pPr>
            <a:r>
              <a:rPr lang="en-US" sz="2400" dirty="0"/>
              <a:t>How to commit to a permutation of a graph?</a:t>
            </a:r>
          </a:p>
          <a:p>
            <a:pPr algn="r">
              <a:buNone/>
            </a:pPr>
            <a:r>
              <a:rPr lang="en-US" sz="2400" dirty="0"/>
              <a:t>Represent it as a string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2073617"/>
                <a:ext cx="9144000" cy="10001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lIns="365760" rIns="365760" rtlCol="0" anchor="ctr"/>
              <a:lstStyle/>
              <a:p>
                <a:pPr>
                  <a:buNone/>
                </a:pPr>
                <a:r>
                  <a:rPr lang="en-US" sz="2400" dirty="0"/>
                  <a:t>Assume the vertices of the graph are natural numbers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073617"/>
                <a:ext cx="9144000" cy="10001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15097" y="273674"/>
            <a:ext cx="8229600" cy="725470"/>
          </a:xfrm>
        </p:spPr>
        <p:txBody>
          <a:bodyPr>
            <a:normAutofit/>
          </a:bodyPr>
          <a:lstStyle/>
          <a:p>
            <a:r>
              <a:rPr lang="en-US" dirty="0"/>
              <a:t>Solution: use commitments</a:t>
            </a:r>
          </a:p>
        </p:txBody>
      </p:sp>
      <p:sp>
        <p:nvSpPr>
          <p:cNvPr id="8" name="Rectangle 7"/>
          <p:cNvSpPr/>
          <p:nvPr/>
        </p:nvSpPr>
        <p:spPr>
          <a:xfrm>
            <a:off x="234778" y="1088161"/>
            <a:ext cx="79577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Remember, that we assumed that the one-way functions exist, so we are “allowed” to use commitments!</a:t>
            </a:r>
          </a:p>
        </p:txBody>
      </p:sp>
    </p:spTree>
    <p:extLst>
      <p:ext uri="{BB962C8B-B14F-4D97-AF65-F5344CB8AC3E}">
        <p14:creationId xmlns:p14="http://schemas.microsoft.com/office/powerpoint/2010/main" val="111842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649" y="150333"/>
            <a:ext cx="7886700" cy="1325563"/>
          </a:xfrm>
        </p:spPr>
        <p:txBody>
          <a:bodyPr/>
          <a:lstStyle/>
          <a:p>
            <a:r>
              <a:rPr lang="en-US" dirty="0"/>
              <a:t>Example </a:t>
            </a:r>
            <a:endParaRPr lang="pl-PL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284308777"/>
              </p:ext>
            </p:extLst>
          </p:nvPr>
        </p:nvGraphicFramePr>
        <p:xfrm>
          <a:off x="578708" y="2718486"/>
          <a:ext cx="3301314" cy="198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/>
          <p:cNvSpPr/>
          <p:nvPr/>
        </p:nvSpPr>
        <p:spPr>
          <a:xfrm>
            <a:off x="1295017" y="2955195"/>
            <a:ext cx="1825238" cy="682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i="1"/>
          </a:p>
        </p:txBody>
      </p:sp>
      <p:sp>
        <p:nvSpPr>
          <p:cNvPr id="10" name="Rectangle 9"/>
          <p:cNvSpPr/>
          <p:nvPr/>
        </p:nvSpPr>
        <p:spPr>
          <a:xfrm rot="19881024">
            <a:off x="1267596" y="3983502"/>
            <a:ext cx="721966" cy="7085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i="1"/>
          </a:p>
        </p:txBody>
      </p:sp>
      <p:sp>
        <p:nvSpPr>
          <p:cNvPr id="11" name="Rectangle 10"/>
          <p:cNvSpPr/>
          <p:nvPr/>
        </p:nvSpPr>
        <p:spPr>
          <a:xfrm rot="1636653">
            <a:off x="2515892" y="3990835"/>
            <a:ext cx="721966" cy="7085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i="1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491472"/>
              </p:ext>
            </p:extLst>
          </p:nvPr>
        </p:nvGraphicFramePr>
        <p:xfrm>
          <a:off x="4843847" y="2541607"/>
          <a:ext cx="3929448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54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9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9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549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549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5490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639313" y="1566328"/>
                <a:ext cx="2765950" cy="620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</m:t>
                      </m:r>
                      <m:r>
                        <a:rPr lang="pl-PL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pl-PL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l-PL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l-PL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pl-PL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∈{</m:t>
                          </m:r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pl-PL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}</m:t>
                          </m:r>
                        </m:sub>
                      </m:sSub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313" y="1566328"/>
                <a:ext cx="2765950" cy="620554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642377" y="1668125"/>
                <a:ext cx="124585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dirty="0"/>
                  <a:t>graph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pl-PL" sz="2200" dirty="0"/>
                  <a:t>:</a:t>
                </a:r>
                <a:endParaRPr lang="en-US" sz="2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2377" y="1668125"/>
                <a:ext cx="1245854" cy="430887"/>
              </a:xfrm>
              <a:prstGeom prst="rect">
                <a:avLst/>
              </a:prstGeom>
              <a:blipFill rotWithShape="0">
                <a:blip r:embed="rId8"/>
                <a:stretch>
                  <a:fillRect l="-6341" t="-10000" r="-4878" b="-2857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17661" y="4923144"/>
                <a:ext cx="2470997" cy="12068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b="1" dirty="0"/>
                  <a:t>to commit to </a:t>
                </a:r>
                <a14:m>
                  <m:oMath xmlns:m="http://schemas.openxmlformats.org/officeDocument/2006/math">
                    <m:r>
                      <a:rPr lang="en-US" sz="25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400" dirty="0"/>
                  <a:t>:</a:t>
                </a:r>
                <a:endParaRPr lang="pl-PL" sz="2400" dirty="0"/>
              </a:p>
              <a:p>
                <a:r>
                  <a:rPr lang="en-US" sz="2400" dirty="0"/>
                  <a:t>  for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r>
                  <a:rPr lang="en-US" sz="2400" b="1" dirty="0">
                    <a:solidFill>
                      <a:srgbClr val="FF0000"/>
                    </a:solidFill>
                  </a:rPr>
                  <a:t>      </a:t>
                </a:r>
                <a:r>
                  <a:rPr lang="en-US" sz="2400" dirty="0"/>
                  <a:t>for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661" y="4923144"/>
                <a:ext cx="2470997" cy="1206869"/>
              </a:xfrm>
              <a:prstGeom prst="rect">
                <a:avLst/>
              </a:prstGeom>
              <a:blipFill rotWithShape="0">
                <a:blip r:embed="rId9"/>
                <a:stretch>
                  <a:fillRect l="-3951" t="-4040" b="-1060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ight Arrow 16"/>
              <p:cNvSpPr/>
              <p:nvPr/>
            </p:nvSpPr>
            <p:spPr>
              <a:xfrm>
                <a:off x="3614001" y="5474043"/>
                <a:ext cx="2340409" cy="799486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𝐂𝐨𝐦𝐦𝐢𝐭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𝑴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ight Arrow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001" y="5474043"/>
                <a:ext cx="2340409" cy="799486"/>
              </a:xfrm>
              <a:prstGeom prst="rightArrow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882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 animBg="1"/>
      <p:bldP spid="10" grpId="0" animBg="1"/>
      <p:bldP spid="11" grpId="0" animBg="1"/>
      <p:bldP spid="14" grpId="0"/>
      <p:bldP spid="15" grpId="0"/>
      <p:bldP spid="16" grpId="0"/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ular Callout 2"/>
          <p:cNvSpPr/>
          <p:nvPr/>
        </p:nvSpPr>
        <p:spPr>
          <a:xfrm>
            <a:off x="195943" y="1478220"/>
            <a:ext cx="8519461" cy="4709740"/>
          </a:xfrm>
          <a:prstGeom prst="wedgeRectCallout">
            <a:avLst>
              <a:gd name="adj1" fmla="val -2632"/>
              <a:gd name="adj2" fmla="val -5659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" name="Picture 6" descr="MCj04158080000[1]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785786" y="1135218"/>
            <a:ext cx="1428760" cy="1462767"/>
          </a:xfrm>
          <a:prstGeom prst="rect">
            <a:avLst/>
          </a:prstGeom>
          <a:noFill/>
        </p:spPr>
      </p:pic>
      <p:pic>
        <p:nvPicPr>
          <p:cNvPr id="5" name="Picture 6" descr="PL412a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215206" y="1058071"/>
            <a:ext cx="1428760" cy="1359149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357158" y="928670"/>
            <a:ext cx="801245" cy="36933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 err="1"/>
              <a:t>prover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 flipH="1">
                <a:off x="2714612" y="188714"/>
                <a:ext cx="4000528" cy="4001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b="1" u="sng" dirty="0">
                    <a:solidFill>
                      <a:srgbClr val="0070C0"/>
                    </a:solidFill>
                  </a:rPr>
                  <a:t>statement</a:t>
                </a:r>
                <a:r>
                  <a:rPr lang="en-US" sz="2000" dirty="0"/>
                  <a:t>: graph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000" dirty="0"/>
                  <a:t> is Hamiltonian 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714612" y="188714"/>
                <a:ext cx="4000528" cy="40011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8" idx="3"/>
            <a:endCxn id="4" idx="0"/>
          </p:cNvCxnSpPr>
          <p:nvPr/>
        </p:nvCxnSpPr>
        <p:spPr>
          <a:xfrm flipH="1">
            <a:off x="1500166" y="388769"/>
            <a:ext cx="1214446" cy="74644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1"/>
            <a:endCxn id="5" idx="0"/>
          </p:cNvCxnSpPr>
          <p:nvPr/>
        </p:nvCxnSpPr>
        <p:spPr>
          <a:xfrm>
            <a:off x="6715140" y="388769"/>
            <a:ext cx="1214446" cy="66930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57158" y="1868927"/>
                <a:ext cx="1928826" cy="1477328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chooses a random permutation </a:t>
                </a:r>
                <a14:m>
                  <m:oMath xmlns:m="http://schemas.openxmlformats.org/officeDocument/2006/math">
                    <m:r>
                      <a:rPr lang="el-GR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and sets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:=</m:t>
                      </m:r>
                      <m:r>
                        <a:rPr lang="el-GR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158" y="1868927"/>
                <a:ext cx="1928826" cy="147732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Left Arrow 12"/>
              <p:cNvSpPr/>
              <p:nvPr/>
            </p:nvSpPr>
            <p:spPr>
              <a:xfrm>
                <a:off x="3301454" y="2322053"/>
                <a:ext cx="3556562" cy="579612"/>
              </a:xfrm>
              <a:prstGeom prst="leftArrow">
                <a:avLst>
                  <a:gd name="adj1" fmla="val 68739"/>
                  <a:gd name="adj2" fmla="val 5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random bit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b="1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3" name="Left Arrow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1454" y="2322053"/>
                <a:ext cx="3556562" cy="579612"/>
              </a:xfrm>
              <a:prstGeom prst="leftArrow">
                <a:avLst>
                  <a:gd name="adj1" fmla="val 68739"/>
                  <a:gd name="adj2" fmla="val 50000"/>
                </a:avLst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ight Arrow 17"/>
              <p:cNvSpPr/>
              <p:nvPr/>
            </p:nvSpPr>
            <p:spPr>
              <a:xfrm>
                <a:off x="3286116" y="1291955"/>
                <a:ext cx="3571900" cy="1090945"/>
              </a:xfrm>
              <a:prstGeom prst="rightArrow">
                <a:avLst>
                  <a:gd name="adj1" fmla="val 65237"/>
                  <a:gd name="adj2" fmla="val 51441"/>
                </a:avLst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commit to </a:t>
                </a:r>
                <a14:m>
                  <m:oMath xmlns:m="http://schemas.openxmlformats.org/officeDocument/2006/math">
                    <m:r>
                      <a:rPr lang="el-GR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dirty="0"/>
                  <a:t>commit to every bit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ight Arrow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16" y="1291955"/>
                <a:ext cx="3571900" cy="1090945"/>
              </a:xfrm>
              <a:prstGeom prst="rightArrow">
                <a:avLst>
                  <a:gd name="adj1" fmla="val 65237"/>
                  <a:gd name="adj2" fmla="val 51441"/>
                </a:avLst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988140" y="771406"/>
                <a:ext cx="18413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iterate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times:</a:t>
                </a: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8140" y="771406"/>
                <a:ext cx="1841338" cy="400110"/>
              </a:xfrm>
              <a:prstGeom prst="rect">
                <a:avLst/>
              </a:prstGeom>
              <a:blipFill rotWithShape="0">
                <a:blip r:embed="rId9"/>
                <a:stretch>
                  <a:fillRect l="-3311" t="-9231" r="-3311" b="-2769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000364" y="3021396"/>
                <a:ext cx="5615174" cy="143602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no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dirty="0"/>
                  <a:t>: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endParaRPr lang="pl-PL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0364" y="3021396"/>
                <a:ext cx="5615174" cy="1436028"/>
              </a:xfrm>
              <a:prstGeom prst="rect">
                <a:avLst/>
              </a:prstGeom>
              <a:blipFill rotWithShape="0">
                <a:blip r:embed="rId10"/>
                <a:stretch>
                  <a:fillRect l="-430" t="-12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/>
          <p:cNvSpPr/>
          <p:nvPr/>
        </p:nvSpPr>
        <p:spPr>
          <a:xfrm>
            <a:off x="3581238" y="3266095"/>
            <a:ext cx="3214851" cy="576052"/>
          </a:xfrm>
          <a:prstGeom prst="rightArrow">
            <a:avLst>
              <a:gd name="adj1" fmla="val 53232"/>
              <a:gd name="adj2" fmla="val 50000"/>
            </a:avLst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open all the commitments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935790" y="3153345"/>
            <a:ext cx="1563114" cy="1172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check if everything was done correctly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2995354" y="4533791"/>
                <a:ext cx="5615174" cy="1436028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noAutofit/>
              </a:bodyPr>
              <a:lstStyle/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: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endParaRPr lang="pl-PL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354" y="4533791"/>
                <a:ext cx="5615174" cy="1436028"/>
              </a:xfrm>
              <a:prstGeom prst="rect">
                <a:avLst/>
              </a:prstGeom>
              <a:blipFill rotWithShape="0">
                <a:blip r:embed="rId11"/>
                <a:stretch>
                  <a:fillRect l="-430" t="-12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ight Arrow 21"/>
              <p:cNvSpPr/>
              <p:nvPr/>
            </p:nvSpPr>
            <p:spPr>
              <a:xfrm>
                <a:off x="3970589" y="4421369"/>
                <a:ext cx="3351774" cy="1569904"/>
              </a:xfrm>
              <a:prstGeom prst="rightArrow">
                <a:avLst>
                  <a:gd name="adj1" fmla="val 79994"/>
                  <a:gd name="adj2" fmla="val 50000"/>
                </a:avLst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open only the commitments to the edges that represent a Hamiltonian cycle in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   </a:t>
                </a:r>
              </a:p>
            </p:txBody>
          </p:sp>
        </mc:Choice>
        <mc:Fallback xmlns="">
          <p:sp>
            <p:nvSpPr>
              <p:cNvPr id="22" name="Right Arrow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0589" y="4421369"/>
                <a:ext cx="3351774" cy="1569904"/>
              </a:xfrm>
              <a:prstGeom prst="rightArrow">
                <a:avLst>
                  <a:gd name="adj1" fmla="val 79994"/>
                  <a:gd name="adj2" fmla="val 50000"/>
                </a:avLst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23"/>
          <p:cNvSpPr/>
          <p:nvPr/>
        </p:nvSpPr>
        <p:spPr>
          <a:xfrm>
            <a:off x="6935790" y="4620256"/>
            <a:ext cx="1563114" cy="117212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check if it is indeed a Hamiltonian cycle</a:t>
            </a:r>
            <a:endParaRPr lang="pl-PL" dirty="0"/>
          </a:p>
        </p:txBody>
      </p:sp>
      <p:sp>
        <p:nvSpPr>
          <p:cNvPr id="25" name="TextBox 24"/>
          <p:cNvSpPr txBox="1"/>
          <p:nvPr/>
        </p:nvSpPr>
        <p:spPr>
          <a:xfrm>
            <a:off x="7899989" y="1248999"/>
            <a:ext cx="912750" cy="369332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dirty="0"/>
              <a:t>verifier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57158" y="6346296"/>
            <a:ext cx="8667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verifier</a:t>
            </a:r>
            <a:r>
              <a:rPr lang="pl-PL" dirty="0"/>
              <a:t> </a:t>
            </a:r>
            <a:r>
              <a:rPr lang="en-US" dirty="0"/>
              <a:t>accepts only if all commitments were open correctly and all checks are ok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5596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3" grpId="0" animBg="1"/>
      <p:bldP spid="18" grpId="0" animBg="1"/>
      <p:bldP spid="20" grpId="0"/>
      <p:bldP spid="16" grpId="0" animBg="1"/>
      <p:bldP spid="14" grpId="0" animBg="1"/>
      <p:bldP spid="17" grpId="0" animBg="1"/>
      <p:bldP spid="21" grpId="0" animBg="1"/>
      <p:bldP spid="22" grpId="0" animBg="1"/>
      <p:bldP spid="24" grpId="0" animBg="1"/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557" y="247913"/>
            <a:ext cx="7886700" cy="1325563"/>
          </a:xfrm>
        </p:spPr>
        <p:txBody>
          <a:bodyPr/>
          <a:lstStyle/>
          <a:p>
            <a:r>
              <a:rPr lang="en-US" dirty="0"/>
              <a:t>Example of a Hamiltonian graph</a:t>
            </a:r>
            <a:endParaRPr lang="pl-PL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318092"/>
              </p:ext>
            </p:extLst>
          </p:nvPr>
        </p:nvGraphicFramePr>
        <p:xfrm>
          <a:off x="5164311" y="2464643"/>
          <a:ext cx="3614400" cy="251775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19626"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626"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9626"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9626"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9626"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9626"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68031274"/>
              </p:ext>
            </p:extLst>
          </p:nvPr>
        </p:nvGraphicFramePr>
        <p:xfrm>
          <a:off x="765908" y="2700934"/>
          <a:ext cx="3301314" cy="19887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/>
          <p:cNvSpPr/>
          <p:nvPr/>
        </p:nvSpPr>
        <p:spPr>
          <a:xfrm>
            <a:off x="1482217" y="2937643"/>
            <a:ext cx="1825238" cy="6828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i="1"/>
          </a:p>
        </p:txBody>
      </p:sp>
      <p:sp>
        <p:nvSpPr>
          <p:cNvPr id="9" name="Rectangle 8"/>
          <p:cNvSpPr/>
          <p:nvPr/>
        </p:nvSpPr>
        <p:spPr>
          <a:xfrm rot="19881024">
            <a:off x="1454796" y="3965950"/>
            <a:ext cx="721966" cy="7085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i="1"/>
          </a:p>
        </p:txBody>
      </p:sp>
      <p:sp>
        <p:nvSpPr>
          <p:cNvPr id="10" name="Rectangle 9"/>
          <p:cNvSpPr/>
          <p:nvPr/>
        </p:nvSpPr>
        <p:spPr>
          <a:xfrm rot="1636653">
            <a:off x="2703092" y="3973283"/>
            <a:ext cx="721966" cy="7085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i="1"/>
          </a:p>
        </p:txBody>
      </p:sp>
      <p:sp>
        <p:nvSpPr>
          <p:cNvPr id="3" name="Rectangle 2"/>
          <p:cNvSpPr/>
          <p:nvPr/>
        </p:nvSpPr>
        <p:spPr>
          <a:xfrm>
            <a:off x="542450" y="2464645"/>
            <a:ext cx="360000" cy="467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</a:t>
            </a:r>
            <a:endParaRPr lang="pl-PL" sz="2400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43764" y="2464644"/>
            <a:ext cx="360000" cy="467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2</a:t>
            </a:r>
            <a:endParaRPr lang="pl-PL" sz="2400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887222" y="4457975"/>
            <a:ext cx="360000" cy="467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3</a:t>
            </a:r>
            <a:endParaRPr lang="pl-PL" sz="2400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897552" y="3282337"/>
            <a:ext cx="360000" cy="467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4</a:t>
            </a:r>
            <a:endParaRPr lang="pl-PL" sz="2400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2781" y="4457975"/>
            <a:ext cx="360000" cy="46799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5</a:t>
            </a:r>
            <a:endParaRPr lang="pl-PL" sz="2400" b="1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14004" y="2856975"/>
            <a:ext cx="350092" cy="3852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</a:t>
            </a:r>
            <a:endParaRPr lang="pl-PL" sz="2400" b="1" dirty="0">
              <a:solidFill>
                <a:srgbClr val="FF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93604" y="1870632"/>
            <a:ext cx="350092" cy="3852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2</a:t>
            </a:r>
            <a:endParaRPr lang="pl-PL" sz="2400" b="1" dirty="0">
              <a:solidFill>
                <a:srgbClr val="FF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714004" y="3290835"/>
            <a:ext cx="350092" cy="3852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2</a:t>
            </a:r>
            <a:endParaRPr lang="pl-PL" sz="2400" b="1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340304" y="1865110"/>
            <a:ext cx="350092" cy="3852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3</a:t>
            </a:r>
            <a:endParaRPr lang="pl-PL" sz="2400" b="1" dirty="0">
              <a:solidFill>
                <a:srgbClr val="FF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714004" y="4592416"/>
            <a:ext cx="350092" cy="3852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3</a:t>
            </a:r>
            <a:endParaRPr lang="pl-PL" sz="2400" b="1" dirty="0">
              <a:solidFill>
                <a:srgbClr val="FF000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111016" y="1879409"/>
            <a:ext cx="350092" cy="3852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4</a:t>
            </a:r>
            <a:endParaRPr lang="pl-PL" sz="2400" b="1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714004" y="3724695"/>
            <a:ext cx="350092" cy="3852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4</a:t>
            </a:r>
            <a:endParaRPr lang="pl-PL" sz="2400" b="1" dirty="0">
              <a:solidFill>
                <a:srgbClr val="FF0000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7722892" y="1865110"/>
            <a:ext cx="350092" cy="3852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5</a:t>
            </a:r>
            <a:endParaRPr lang="pl-PL" sz="2400" b="1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714004" y="4158555"/>
            <a:ext cx="350092" cy="3852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5</a:t>
            </a:r>
            <a:endParaRPr lang="pl-PL" sz="2400" b="1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867204" y="1879409"/>
            <a:ext cx="350092" cy="38526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l-PL" sz="2400" b="1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4" name="Rectangle 3"/>
          <p:cNvSpPr/>
          <p:nvPr/>
        </p:nvSpPr>
        <p:spPr>
          <a:xfrm>
            <a:off x="6369850" y="2899485"/>
            <a:ext cx="597600" cy="3828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Rectangle 24"/>
          <p:cNvSpPr/>
          <p:nvPr/>
        </p:nvSpPr>
        <p:spPr>
          <a:xfrm>
            <a:off x="8181111" y="3293251"/>
            <a:ext cx="597600" cy="3828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Rectangle 25"/>
          <p:cNvSpPr/>
          <p:nvPr/>
        </p:nvSpPr>
        <p:spPr>
          <a:xfrm>
            <a:off x="6973967" y="4573799"/>
            <a:ext cx="597600" cy="3828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7" name="Rectangle 26"/>
          <p:cNvSpPr/>
          <p:nvPr/>
        </p:nvSpPr>
        <p:spPr>
          <a:xfrm>
            <a:off x="7571567" y="3723521"/>
            <a:ext cx="597600" cy="3828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Rectangle 27"/>
          <p:cNvSpPr/>
          <p:nvPr/>
        </p:nvSpPr>
        <p:spPr>
          <a:xfrm>
            <a:off x="5757994" y="4158555"/>
            <a:ext cx="597600" cy="3828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605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6" descr="MCj04158080000[1]">
            <a:extLst>
              <a:ext uri="{FF2B5EF4-FFF2-40B4-BE49-F238E27FC236}">
                <a16:creationId xmlns:a16="http://schemas.microsoft.com/office/drawing/2014/main" id="{1425AD18-53B5-9FD2-D4A4-4DFEACAB1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4761" y="2155157"/>
            <a:ext cx="2000264" cy="204787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366" y="176970"/>
            <a:ext cx="8229600" cy="796908"/>
          </a:xfrm>
        </p:spPr>
        <p:txBody>
          <a:bodyPr>
            <a:normAutofit fontScale="90000"/>
          </a:bodyPr>
          <a:lstStyle/>
          <a:p>
            <a:r>
              <a:rPr lang="en-US" dirty="0"/>
              <a:t>One way to look at the </a:t>
            </a:r>
            <a:r>
              <a:rPr lang="en-US" b="1" dirty="0">
                <a:solidFill>
                  <a:srgbClr val="0070C0"/>
                </a:solidFill>
              </a:rPr>
              <a:t>NP</a:t>
            </a:r>
            <a:r>
              <a:rPr lang="en-US" dirty="0"/>
              <a:t> languages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8595" y="929903"/>
                <a:ext cx="8229600" cy="811630"/>
              </a:xfrm>
            </p:spPr>
            <p:txBody>
              <a:bodyPr>
                <a:normAutofit lnSpcReduction="10000"/>
              </a:bodyPr>
              <a:lstStyle/>
              <a:p>
                <a:pPr algn="ctr">
                  <a:buNone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– some language in </a:t>
                </a:r>
                <a:r>
                  <a:rPr lang="en-US" b="1" dirty="0">
                    <a:solidFill>
                      <a:srgbClr val="0070C0"/>
                    </a:solidFill>
                  </a:rPr>
                  <a:t>NP </a:t>
                </a:r>
                <a:r>
                  <a:rPr lang="en-US" dirty="0"/>
                  <a:t>defined by a </a:t>
                </a:r>
                <a:br>
                  <a:rPr lang="en-US" dirty="0"/>
                </a:br>
                <a:r>
                  <a:rPr lang="en-US" b="1" dirty="0"/>
                  <a:t>poly-time computable</a:t>
                </a:r>
                <a:r>
                  <a:rPr lang="en-US" dirty="0"/>
                  <a:t> relation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b="1" dirty="0"/>
                  <a:t> </a:t>
                </a:r>
                <a:endParaRPr lang="en-US" b="1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595" y="929903"/>
                <a:ext cx="8229600" cy="811630"/>
              </a:xfrm>
              <a:blipFill>
                <a:blip r:embed="rId4"/>
                <a:stretch>
                  <a:fillRect t="-18797" b="-16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6" descr="PL412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05981" y="2620499"/>
            <a:ext cx="1904113" cy="181134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373825" y="4738671"/>
                <a:ext cx="1346010" cy="70788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poly-time</a:t>
                </a:r>
                <a:br>
                  <a:rPr lang="en-US" sz="2000" dirty="0">
                    <a:solidFill>
                      <a:schemeClr val="tx1"/>
                    </a:solidFill>
                  </a:rPr>
                </a:br>
                <a:r>
                  <a:rPr lang="en-US" sz="2000" b="1" dirty="0">
                    <a:solidFill>
                      <a:srgbClr val="7030A0"/>
                    </a:solidFill>
                  </a:rPr>
                  <a:t>verifier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3825" y="4738671"/>
                <a:ext cx="1346010" cy="70788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5655886" y="1850586"/>
                <a:ext cx="781889" cy="4001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l-PL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𝑳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886" y="1850586"/>
                <a:ext cx="781889" cy="40011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ight Arrow 32"/>
              <p:cNvSpPr/>
              <p:nvPr/>
            </p:nvSpPr>
            <p:spPr>
              <a:xfrm>
                <a:off x="3371986" y="3397967"/>
                <a:ext cx="1503749" cy="857256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Right Arrow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986" y="3397967"/>
                <a:ext cx="1503749" cy="857256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046700" y="3672471"/>
                <a:ext cx="2000263" cy="101566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verifies if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pl-PL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Symbol"/>
                      </a:rPr>
                      <m:t>𝑳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by computing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6700" y="3672471"/>
                <a:ext cx="2000263" cy="10156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5CEA17F-3C5F-1086-07D4-EC7BE3B67C6E}"/>
                  </a:ext>
                </a:extLst>
              </p:cNvPr>
              <p:cNvSpPr txBox="1"/>
              <p:nvPr/>
            </p:nvSpPr>
            <p:spPr>
              <a:xfrm>
                <a:off x="555782" y="4656160"/>
                <a:ext cx="2404120" cy="70788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/>
                  <a:t>(infinitely powerful)</a:t>
                </a:r>
              </a:p>
              <a:p>
                <a:pPr algn="ctr"/>
                <a:r>
                  <a:rPr lang="en-US" sz="2000" b="1" dirty="0">
                    <a:solidFill>
                      <a:srgbClr val="7030A0"/>
                    </a:solidFill>
                  </a:rPr>
                  <a:t>prover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05CEA17F-3C5F-1086-07D4-EC7BE3B67C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82" y="4656160"/>
                <a:ext cx="2404120" cy="70788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EAB1FA-5A5D-52FE-D1E2-8D07B6741D3A}"/>
                  </a:ext>
                </a:extLst>
              </p:cNvPr>
              <p:cNvSpPr txBox="1"/>
              <p:nvPr/>
            </p:nvSpPr>
            <p:spPr>
              <a:xfrm>
                <a:off x="428595" y="5497094"/>
                <a:ext cx="8229600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400" b="1" u="sng" dirty="0">
                    <a:solidFill>
                      <a:srgbClr val="7030A0"/>
                    </a:solidFill>
                  </a:rPr>
                  <a:t>Completeness</a:t>
                </a:r>
                <a:r>
                  <a:rPr lang="en-US" sz="2400" dirty="0"/>
                  <a:t>: If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2400" dirty="0"/>
                  <a:t>, then the verifier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always accepts</a:t>
                </a:r>
                <a:r>
                  <a:rPr lang="en-US" sz="2400" dirty="0"/>
                  <a:t>.</a:t>
                </a:r>
                <a:endParaRPr lang="en-US" sz="2400" b="1" u="sng" dirty="0">
                  <a:solidFill>
                    <a:srgbClr val="7030A0"/>
                  </a:solidFill>
                </a:endParaRPr>
              </a:p>
              <a:p>
                <a:r>
                  <a:rPr lang="en-US" sz="2400" b="1" u="sng" dirty="0">
                    <a:solidFill>
                      <a:srgbClr val="7030A0"/>
                    </a:solidFill>
                  </a:rPr>
                  <a:t>Soundness</a:t>
                </a:r>
                <a:r>
                  <a:rPr lang="en-US" sz="2400" dirty="0"/>
                  <a:t>: If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2400" dirty="0"/>
                  <a:t> then the verifier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always rejects</a:t>
                </a:r>
                <a:br>
                  <a:rPr lang="en-US" sz="2400" b="1" dirty="0">
                    <a:solidFill>
                      <a:srgbClr val="FF0000"/>
                    </a:solidFill>
                  </a:rPr>
                </a:br>
                <a:r>
                  <a:rPr lang="en-US" sz="2400" dirty="0"/>
                  <a:t>(even if the prover cheats).</a:t>
                </a:r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EEAB1FA-5A5D-52FE-D1E2-8D07B6741D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5" y="5497094"/>
                <a:ext cx="8229600" cy="1200329"/>
              </a:xfrm>
              <a:prstGeom prst="rect">
                <a:avLst/>
              </a:prstGeom>
              <a:blipFill>
                <a:blip r:embed="rId11"/>
                <a:stretch>
                  <a:fillRect l="-1111" t="-4061" b="-10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Arrow: Right 46">
            <a:extLst>
              <a:ext uri="{FF2B5EF4-FFF2-40B4-BE49-F238E27FC236}">
                <a16:creationId xmlns:a16="http://schemas.microsoft.com/office/drawing/2014/main" id="{305496D8-5A96-9396-D701-0729B5FACC62}"/>
              </a:ext>
            </a:extLst>
          </p:cNvPr>
          <p:cNvSpPr/>
          <p:nvPr/>
        </p:nvSpPr>
        <p:spPr>
          <a:xfrm rot="19889057">
            <a:off x="6906163" y="2902450"/>
            <a:ext cx="1846997" cy="75240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accept</a:t>
            </a:r>
          </a:p>
        </p:txBody>
      </p:sp>
      <p:sp>
        <p:nvSpPr>
          <p:cNvPr id="48" name="Arrow: Right 47">
            <a:extLst>
              <a:ext uri="{FF2B5EF4-FFF2-40B4-BE49-F238E27FC236}">
                <a16:creationId xmlns:a16="http://schemas.microsoft.com/office/drawing/2014/main" id="{D39C689C-7D7A-CBE5-058A-C73287B70C77}"/>
              </a:ext>
            </a:extLst>
          </p:cNvPr>
          <p:cNvSpPr/>
          <p:nvPr/>
        </p:nvSpPr>
        <p:spPr>
          <a:xfrm rot="1091889">
            <a:off x="6946756" y="4355768"/>
            <a:ext cx="1846997" cy="752409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reject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240C76AC-B5F8-FA43-551E-4C9ED22238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4419" y="1741533"/>
            <a:ext cx="2033106" cy="24614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70E69E-D277-906E-373C-905CB7D88BB8}"/>
                  </a:ext>
                </a:extLst>
              </p:cNvPr>
              <p:cNvSpPr txBox="1"/>
              <p:nvPr/>
            </p:nvSpPr>
            <p:spPr>
              <a:xfrm>
                <a:off x="1310957" y="1768412"/>
                <a:ext cx="836896" cy="4001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l-PL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𝑳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70E69E-D277-906E-373C-905CB7D88B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957" y="1768412"/>
                <a:ext cx="836896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57343" y="3625059"/>
                <a:ext cx="2144125" cy="101566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finds an </a:t>
                </a:r>
              </a:p>
              <a:p>
                <a:pPr algn="ctr"/>
                <a:r>
                  <a:rPr lang="en-US" sz="2000" b="1" dirty="0"/>
                  <a:t>NP</a:t>
                </a:r>
                <a:r>
                  <a:rPr lang="en-US" sz="2000" dirty="0"/>
                  <a:t>-witness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000" dirty="0"/>
                  <a:t> for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343" y="3625059"/>
                <a:ext cx="2144125" cy="101566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FA53BC7-87C9-EFDD-312B-30E6A2D1EAD9}"/>
                  </a:ext>
                </a:extLst>
              </p:cNvPr>
              <p:cNvSpPr txBox="1"/>
              <p:nvPr/>
            </p:nvSpPr>
            <p:spPr>
              <a:xfrm>
                <a:off x="1337359" y="1761123"/>
                <a:ext cx="840102" cy="4001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FA53BC7-87C9-EFDD-312B-30E6A2D1EA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359" y="1761123"/>
                <a:ext cx="840102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569D38-9ECD-677C-86C3-834D03CC1F15}"/>
                  </a:ext>
                </a:extLst>
              </p:cNvPr>
              <p:cNvSpPr txBox="1"/>
              <p:nvPr/>
            </p:nvSpPr>
            <p:spPr>
              <a:xfrm>
                <a:off x="5655886" y="1837814"/>
                <a:ext cx="840102" cy="4001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3569D38-9ECD-677C-86C3-834D03CC1F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5886" y="1837814"/>
                <a:ext cx="840102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78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0" grpId="0" animBg="1"/>
      <p:bldP spid="33" grpId="0" animBg="1"/>
      <p:bldP spid="34" grpId="0" animBg="1"/>
      <p:bldP spid="41" grpId="0" animBg="1"/>
      <p:bldP spid="47" grpId="0" animBg="1"/>
      <p:bldP spid="47" grpId="1" animBg="1"/>
      <p:bldP spid="47" grpId="2" animBg="1"/>
      <p:bldP spid="47" grpId="3" animBg="1"/>
      <p:bldP spid="48" grpId="0" animBg="1"/>
      <p:bldP spid="48" grpId="1" animBg="1"/>
      <p:bldP spid="48" grpId="2" animBg="1"/>
      <p:bldP spid="36" grpId="0" animBg="1"/>
      <p:bldP spid="32" grpId="0" animBg="1"/>
      <p:bldP spid="54" grpId="0" animBg="1"/>
      <p:bldP spid="5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r>
              <a:rPr lang="pl-PL" dirty="0"/>
              <a:t> of</a:t>
            </a:r>
            <a:r>
              <a:rPr lang="en-US" dirty="0"/>
              <a:t> a “permuted graph”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7329325"/>
                  </p:ext>
                </p:extLst>
              </p:nvPr>
            </p:nvGraphicFramePr>
            <p:xfrm>
              <a:off x="5160150" y="1828807"/>
              <a:ext cx="3614400" cy="22199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2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2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2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2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24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24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l-PL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0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339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7329325"/>
                  </p:ext>
                </p:extLst>
              </p:nvPr>
            </p:nvGraphicFramePr>
            <p:xfrm>
              <a:off x="5160150" y="1828807"/>
              <a:ext cx="3614400" cy="22199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2400"/>
                    <a:gridCol w="602400"/>
                    <a:gridCol w="602400"/>
                    <a:gridCol w="602400"/>
                    <a:gridCol w="602400"/>
                    <a:gridCol w="6024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l-PL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1010" t="-3279" r="-402020" b="-5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201010" t="-3279" r="-302020" b="-5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301010" t="-3279" r="-202020" b="-5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401010" t="-3279" r="-102020" b="-5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501010" t="-3279" r="-2020" b="-52131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2"/>
                          <a:stretch>
                            <a:fillRect l="-1010" t="-103279" r="-502020" b="-4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 smtClean="0"/>
                            <a:t>0</a:t>
                          </a:r>
                          <a:endParaRPr lang="pl-P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 smtClean="0"/>
                            <a:t>0</a:t>
                          </a:r>
                          <a:endParaRPr lang="pl-P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1010" t="-203279" r="-502020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0" dirty="0" smtClean="0"/>
                            <a:t>0</a:t>
                          </a:r>
                          <a:endParaRPr lang="pl-PL" b="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1010" t="-303279" r="-502020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 smtClean="0"/>
                            <a:t>0</a:t>
                          </a:r>
                          <a:endParaRPr lang="pl-P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 smtClean="0"/>
                            <a:t>0</a:t>
                          </a:r>
                          <a:endParaRPr lang="pl-P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2"/>
                          <a:stretch>
                            <a:fillRect l="-1010" t="-403279" r="-502020" b="-1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 smtClean="0"/>
                            <a:t>0</a:t>
                          </a:r>
                          <a:endParaRPr lang="pl-P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 smtClean="0"/>
                            <a:t>0</a:t>
                          </a:r>
                          <a:endParaRPr lang="pl-P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2"/>
                          <a:stretch>
                            <a:fillRect l="-1010" t="-511667" r="-502020" b="-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rgbClr val="FF0000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 smtClean="0"/>
                            <a:t>0</a:t>
                          </a:r>
                          <a:endParaRPr lang="pl-P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 smtClean="0"/>
                            <a:t>0</a:t>
                          </a:r>
                          <a:endParaRPr lang="pl-PL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7900328"/>
              </p:ext>
            </p:extLst>
          </p:nvPr>
        </p:nvGraphicFramePr>
        <p:xfrm>
          <a:off x="321750" y="1828807"/>
          <a:ext cx="3614400" cy="222504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0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2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2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pl-PL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B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D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l-PL" b="1" i="1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dirty="0"/>
                        <a:t>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7583511" y="2220451"/>
            <a:ext cx="597600" cy="3828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Rectangle 9"/>
          <p:cNvSpPr/>
          <p:nvPr/>
        </p:nvSpPr>
        <p:spPr>
          <a:xfrm>
            <a:off x="6369750" y="3307651"/>
            <a:ext cx="597600" cy="3828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/>
          <p:cNvSpPr/>
          <p:nvPr/>
        </p:nvSpPr>
        <p:spPr>
          <a:xfrm>
            <a:off x="6985911" y="2567296"/>
            <a:ext cx="597600" cy="3828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Rectangle 11"/>
          <p:cNvSpPr/>
          <p:nvPr/>
        </p:nvSpPr>
        <p:spPr>
          <a:xfrm>
            <a:off x="8176950" y="2950148"/>
            <a:ext cx="597600" cy="3828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ectangle 12"/>
          <p:cNvSpPr/>
          <p:nvPr/>
        </p:nvSpPr>
        <p:spPr>
          <a:xfrm>
            <a:off x="5772150" y="3663672"/>
            <a:ext cx="597600" cy="38285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388416" y="5429450"/>
                <a:ext cx="8641283" cy="892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600" b="1" dirty="0"/>
                  <a:t>Case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600" dirty="0"/>
                  <a:t>:</a:t>
                </a:r>
              </a:p>
              <a:p>
                <a:r>
                  <a:rPr lang="en-US" sz="2600" dirty="0"/>
                  <a:t>open everything but </a:t>
                </a:r>
                <a:r>
                  <a:rPr lang="en-US" sz="2600" b="1" dirty="0">
                    <a:solidFill>
                      <a:srgbClr val="7030A0"/>
                    </a:solidFill>
                  </a:rPr>
                  <a:t>don’t show the Hamiltonian cycle</a:t>
                </a:r>
                <a:endParaRPr lang="pl-PL" sz="26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16" y="5429450"/>
                <a:ext cx="8641283" cy="892552"/>
              </a:xfrm>
              <a:prstGeom prst="rect">
                <a:avLst/>
              </a:prstGeom>
              <a:blipFill rotWithShape="0">
                <a:blip r:embed="rId3"/>
                <a:stretch>
                  <a:fillRect l="-1270" t="-6849" b="-1643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586164" y="4471958"/>
                <a:ext cx="599734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d>
                        <m:dPr>
                          <m:ctrlP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</m:d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sz="20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d>
                        <m:d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</m:d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m:oMathPara>
                </a14:m>
                <a:endParaRPr lang="pl-PL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6164" y="4471958"/>
                <a:ext cx="5997347" cy="40011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ight Arrow 3"/>
              <p:cNvSpPr/>
              <p:nvPr/>
            </p:nvSpPr>
            <p:spPr>
              <a:xfrm>
                <a:off x="4114800" y="2677886"/>
                <a:ext cx="824593" cy="821191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ight Arrow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2677886"/>
                <a:ext cx="824593" cy="821191"/>
              </a:xfrm>
              <a:prstGeom prst="rightArrow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257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3" grpId="0"/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b="1" dirty="0"/>
                  <a:t>Case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309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4945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Open </a:t>
            </a:r>
            <a:r>
              <a:rPr lang="en-US" b="1" dirty="0">
                <a:solidFill>
                  <a:srgbClr val="7030A0"/>
                </a:solidFill>
              </a:rPr>
              <a:t>only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the Hamiltonian cycle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6319147"/>
                  </p:ext>
                </p:extLst>
              </p:nvPr>
            </p:nvGraphicFramePr>
            <p:xfrm>
              <a:off x="3028950" y="3124807"/>
              <a:ext cx="3614400" cy="22199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24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024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0240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60240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0240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60240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l-PL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0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𝑫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𝑬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339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𝝅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pl-PL" b="1" i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6319147"/>
                  </p:ext>
                </p:extLst>
              </p:nvPr>
            </p:nvGraphicFramePr>
            <p:xfrm>
              <a:off x="3028950" y="3124807"/>
              <a:ext cx="3614400" cy="2219960"/>
            </p:xfrm>
            <a:graphic>
              <a:graphicData uri="http://schemas.openxmlformats.org/drawingml/2006/table">
                <a:tbl>
                  <a:tblPr bandRow="1">
                    <a:tableStyleId>{5C22544A-7EE6-4342-B048-85BDC9FD1C3A}</a:tableStyleId>
                  </a:tblPr>
                  <a:tblGrid>
                    <a:gridCol w="602400"/>
                    <a:gridCol w="602400"/>
                    <a:gridCol w="602400"/>
                    <a:gridCol w="602400"/>
                    <a:gridCol w="602400"/>
                    <a:gridCol w="602400"/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pl-PL" dirty="0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1010" t="-1639" r="-40202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201010" t="-1639" r="-30202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301010" t="-1639" r="-20202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401010" t="-1639" r="-102020" b="-5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501010" t="-1639" r="-2020" b="-5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 rotWithShape="0">
                          <a:blip r:embed="rId3"/>
                          <a:stretch>
                            <a:fillRect l="-1010" t="-101639" r="-502020" b="-4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pl-PL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pl-PL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l="-1010" t="-201639" r="-502020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0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pl-PL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l="-1010" t="-301639" r="-502020" b="-2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pl-PL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pl-PL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l="-1010" t="-401639" r="-502020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pl-PL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pl-PL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solidFill>
                          <a:schemeClr val="tx1"/>
                        </a:solid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3"/>
                          <a:stretch>
                            <a:fillRect l="-1010" t="-510000" r="-502020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b="1" dirty="0" smtClean="0">
                              <a:solidFill>
                                <a:schemeClr val="tx1"/>
                              </a:solidFill>
                            </a:rPr>
                            <a:t>1</a:t>
                          </a:r>
                          <a:endParaRPr lang="pl-PL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pl-PL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l-PL" dirty="0" smtClean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  <a:endParaRPr lang="pl-PL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tx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6" name="Rectangle 5"/>
          <p:cNvSpPr/>
          <p:nvPr/>
        </p:nvSpPr>
        <p:spPr>
          <a:xfrm>
            <a:off x="5448150" y="3488356"/>
            <a:ext cx="597600" cy="3828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  <a:endParaRPr lang="pl-PL" b="1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50550" y="3851905"/>
            <a:ext cx="597600" cy="3828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  <a:endParaRPr lang="pl-PL" b="1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45750" y="4234757"/>
            <a:ext cx="597600" cy="3828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  <a:endParaRPr lang="pl-PL" b="1" dirty="0">
              <a:solidFill>
                <a:srgbClr val="FF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280507" y="4592142"/>
            <a:ext cx="597600" cy="3828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  <a:endParaRPr lang="pl-PL" b="1" dirty="0">
              <a:solidFill>
                <a:srgbClr val="FF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26657" y="4961915"/>
            <a:ext cx="597600" cy="3828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  <a:endParaRPr lang="pl-PL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260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32"/>
          </a:xfrm>
        </p:spPr>
        <p:txBody>
          <a:bodyPr>
            <a:normAutofit fontScale="90000"/>
          </a:bodyPr>
          <a:lstStyle/>
          <a:p>
            <a:r>
              <a:rPr lang="en-US" dirty="0"/>
              <a:t>Why is it a ZK proof?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28596" y="1142984"/>
                <a:ext cx="8286808" cy="54878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400" b="1" dirty="0">
                    <a:solidFill>
                      <a:srgbClr val="0070C0"/>
                    </a:solidFill>
                  </a:rPr>
                  <a:t>Completeness</a:t>
                </a:r>
                <a:r>
                  <a:rPr lang="en-US" sz="2400" dirty="0"/>
                  <a:t>: trivial</a:t>
                </a:r>
              </a:p>
              <a:p>
                <a:r>
                  <a:rPr lang="en-US" sz="2400" b="1" dirty="0">
                    <a:solidFill>
                      <a:srgbClr val="0070C0"/>
                    </a:solidFill>
                  </a:rPr>
                  <a:t>Soundness</a:t>
                </a:r>
                <a:r>
                  <a:rPr lang="en-US" sz="2400" dirty="0"/>
                  <a:t>:  If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400" dirty="0"/>
                  <a:t> is not Hamiltonian, then either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is not Hamiltonian or </a:t>
                </a:r>
                <a14:m>
                  <m:oMath xmlns:m="http://schemas.openxmlformats.org/officeDocument/2006/math">
                    <m:r>
                      <a:rPr lang="el-GR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/>
                  <a:t>is not a permutation.</a:t>
                </a:r>
                <a:br>
                  <a:rPr lang="en-US" sz="2400" dirty="0"/>
                </a:br>
                <a:endParaRPr lang="en-US" sz="2400" dirty="0"/>
              </a:p>
              <a:p>
                <a:r>
                  <a:rPr lang="en-US" sz="2400" dirty="0"/>
                  <a:t>Therefore, to cheat with probability higher than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sz="2400" dirty="0"/>
                  <a:t> the prover needs to </a:t>
                </a:r>
                <a:r>
                  <a:rPr lang="en-US" sz="2400" b="1" dirty="0"/>
                  <a:t>break the binding property of the commitment scheme</a:t>
                </a:r>
                <a:r>
                  <a:rPr lang="en-US" sz="2400" dirty="0"/>
                  <a:t>.</a:t>
                </a:r>
              </a:p>
              <a:p>
                <a:endParaRPr lang="en-US" sz="2400" dirty="0"/>
              </a:p>
              <a:p>
                <a:r>
                  <a:rPr lang="en-GB" sz="2400" dirty="0"/>
                  <a:t>If we use the commitment scheme of </a:t>
                </a:r>
                <a:r>
                  <a:rPr lang="en-GB" sz="2400" b="1" dirty="0" err="1">
                    <a:solidFill>
                      <a:srgbClr val="0070C0"/>
                    </a:solidFill>
                  </a:rPr>
                  <a:t>Naor</a:t>
                </a:r>
                <a:r>
                  <a:rPr lang="en-GB" sz="2400" dirty="0"/>
                  <a:t>, this probability is </a:t>
                </a:r>
                <a:r>
                  <a:rPr lang="en-GB" sz="2400" b="1" dirty="0">
                    <a:solidFill>
                      <a:srgbClr val="FF0000"/>
                    </a:solidFill>
                  </a:rPr>
                  <a:t>negligible</a:t>
                </a:r>
                <a:r>
                  <a:rPr lang="en-GB" sz="2400" dirty="0"/>
                  <a:t>, even against an infinitely-powerful adversary</a:t>
                </a:r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Since the protocol is repeated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times, the probability that the verifier rejects is at least</a:t>
                </a:r>
              </a:p>
              <a:p>
                <a:pPr algn="ctr"/>
                <a:r>
                  <a:rPr lang="en-US" sz="2400" dirty="0"/>
                  <a:t> 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−</m:t>
                    </m:r>
                    <m:sSup>
                      <m:s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num>
                              <m:den>
                                <m:r>
                                  <a:rPr lang="en-US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en-US" sz="2400" dirty="0"/>
                  <a:t>. </a:t>
                </a:r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1142984"/>
                <a:ext cx="8286808" cy="5487849"/>
              </a:xfrm>
              <a:prstGeom prst="rect">
                <a:avLst/>
              </a:prstGeom>
              <a:blipFill rotWithShape="0">
                <a:blip r:embed="rId3"/>
                <a:stretch>
                  <a:fillRect l="-1103" t="-888" r="-110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7370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1462"/>
            <a:ext cx="8229600" cy="1143000"/>
          </a:xfrm>
        </p:spPr>
        <p:txBody>
          <a:bodyPr/>
          <a:lstStyle/>
          <a:p>
            <a:r>
              <a:rPr lang="en-US" dirty="0"/>
              <a:t>Zero-Knowledge - 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28596" y="1154074"/>
                <a:ext cx="8143932" cy="9541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“a cheating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800" dirty="0"/>
                  <a:t> should not learn anything besides of the fact that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2800" dirty="0"/>
                  <a:t>”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596" y="1154074"/>
                <a:ext cx="8143932" cy="954107"/>
              </a:xfrm>
              <a:prstGeom prst="rect">
                <a:avLst/>
              </a:prstGeom>
              <a:blipFill rotWithShape="0">
                <a:blip r:embed="rId3"/>
                <a:stretch>
                  <a:fillRect l="-1497" t="-6369" b="-1656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4"/>
              <p:cNvSpPr/>
              <p:nvPr/>
            </p:nvSpPr>
            <p:spPr>
              <a:xfrm rot="3359820">
                <a:off x="4701692" y="2080910"/>
                <a:ext cx="1426972" cy="1071570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sz="2000" dirty="0"/>
                  <a:t>if  </a:t>
                </a:r>
                <a14:m>
                  <m:oMath xmlns:m="http://schemas.openxmlformats.org/officeDocument/2006/math">
                    <m:r>
                      <a:rPr lang="en-GB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GB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ight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359820">
                <a:off x="4701692" y="2080910"/>
                <a:ext cx="1426972" cy="1071570"/>
              </a:xfrm>
              <a:prstGeom prst="rightArrow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Left Arrow 6"/>
              <p:cNvSpPr/>
              <p:nvPr/>
            </p:nvSpPr>
            <p:spPr>
              <a:xfrm rot="18497943">
                <a:off x="3405154" y="2099734"/>
                <a:ext cx="1438094" cy="1000132"/>
              </a:xfrm>
              <a:prstGeom prst="lef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if 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Left Arrow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497943">
                <a:off x="3405154" y="2099734"/>
                <a:ext cx="1438094" cy="1000132"/>
              </a:xfrm>
              <a:prstGeom prst="leftArrow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000100" y="3225776"/>
                <a:ext cx="3357586" cy="156966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GB" sz="2400" b="1" dirty="0"/>
                  <a:t> “</a:t>
                </a:r>
                <a:r>
                  <a:rPr lang="en-GB" sz="2400" dirty="0"/>
                  <a:t>opens everything”, so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GB" sz="2400" dirty="0"/>
                  <a:t> just learns a randomly permuted graph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GB" sz="2400" dirty="0"/>
                  <a:t>.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00" y="3225776"/>
                <a:ext cx="3357586" cy="156966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714876" y="3225776"/>
                <a:ext cx="4249610" cy="1569660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GB" sz="2400" b="1" dirty="0"/>
                  <a:t> “</a:t>
                </a:r>
                <a:r>
                  <a:rPr lang="en-GB" sz="2400" dirty="0"/>
                  <a:t>opens only the Hamiltonian cycle”, so </a:t>
                </a:r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GB" sz="2400" dirty="0"/>
                  <a:t> just learns a randomly permuted cycle of vertices</a:t>
                </a:r>
                <a:endParaRPr lang="en-US" sz="2400" b="1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876" y="3225776"/>
                <a:ext cx="4249610" cy="156966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297098" y="5122233"/>
            <a:ext cx="85498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Note, that this gives us only </a:t>
            </a:r>
            <a:r>
              <a:rPr lang="en-GB" sz="2400" b="1" dirty="0"/>
              <a:t>computational</a:t>
            </a:r>
            <a:r>
              <a:rPr lang="en-GB" sz="2400" dirty="0"/>
              <a:t> </a:t>
            </a:r>
            <a:r>
              <a:rPr lang="en-GB" sz="2400" dirty="0" err="1"/>
              <a:t>indistinguishability</a:t>
            </a:r>
            <a:r>
              <a:rPr lang="en-GB" sz="2400" dirty="0"/>
              <a:t>.</a:t>
            </a:r>
          </a:p>
          <a:p>
            <a:r>
              <a:rPr lang="en-GB" sz="2400" dirty="0"/>
              <a:t>This is because the commitment scheme is only computationally binding.  </a:t>
            </a:r>
            <a:endParaRPr lang="en-US" sz="24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80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 animBg="1"/>
      <p:bldP spid="1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dirty="0"/>
              <a:t>The honest </a:t>
            </a:r>
            <a:r>
              <a:rPr lang="en-GB" dirty="0" err="1"/>
              <a:t>prover</a:t>
            </a:r>
            <a:r>
              <a:rPr lang="en-GB" dirty="0"/>
              <a:t> doesn’t need to be infinitely powerful, if he receives the </a:t>
            </a:r>
            <a:r>
              <a:rPr lang="en-GB" b="1" dirty="0"/>
              <a:t>NP</a:t>
            </a:r>
            <a:r>
              <a:rPr lang="en-GB" dirty="0"/>
              <a:t>-witness as an additional input!</a:t>
            </a:r>
          </a:p>
          <a:p>
            <a:pPr>
              <a:buNone/>
            </a:pPr>
            <a:endParaRPr lang="en-GB" dirty="0"/>
          </a:p>
          <a:p>
            <a:pPr>
              <a:buNone/>
            </a:pPr>
            <a:r>
              <a:rPr lang="en-GB" b="1" u="sng" dirty="0">
                <a:solidFill>
                  <a:srgbClr val="0070C0"/>
                </a:solidFill>
              </a:rPr>
              <a:t>Corollary</a:t>
            </a:r>
          </a:p>
          <a:p>
            <a:pPr>
              <a:buNone/>
            </a:pPr>
            <a:r>
              <a:rPr lang="en-GB" dirty="0"/>
              <a:t>“Everything that is provable is provable in Zero Knowledge!”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Pismo odręczne 4">
                <a:extLst>
                  <a:ext uri="{FF2B5EF4-FFF2-40B4-BE49-F238E27FC236}">
                    <a16:creationId xmlns:a16="http://schemas.microsoft.com/office/drawing/2014/main" id="{F71C0C23-0D6B-4673-9E1C-E836542C75D7}"/>
                  </a:ext>
                </a:extLst>
              </p14:cNvPr>
              <p14:cNvContentPartPr/>
              <p14:nvPr/>
            </p14:nvContentPartPr>
            <p14:xfrm>
              <a:off x="4061880" y="1517760"/>
              <a:ext cx="3184920" cy="4102920"/>
            </p14:xfrm>
          </p:contentPart>
        </mc:Choice>
        <mc:Fallback xmlns="">
          <p:pic>
            <p:nvPicPr>
              <p:cNvPr id="5" name="Pismo odręczne 4">
                <a:extLst>
                  <a:ext uri="{FF2B5EF4-FFF2-40B4-BE49-F238E27FC236}">
                    <a16:creationId xmlns:a16="http://schemas.microsoft.com/office/drawing/2014/main" id="{F71C0C23-0D6B-4673-9E1C-E836542C75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52520" y="1508400"/>
                <a:ext cx="3203640" cy="412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4911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5918" y="1428736"/>
            <a:ext cx="6929486" cy="4929222"/>
          </a:xfrm>
        </p:spPr>
        <p:txBody>
          <a:bodyPr>
            <a:normAutofit/>
          </a:bodyPr>
          <a:lstStyle/>
          <a:p>
            <a:pPr marL="457200" indent="-514350">
              <a:buFont typeface="+mj-lt"/>
              <a:buAutoNum type="arabicPeriod"/>
            </a:pPr>
            <a:r>
              <a:rPr lang="en-US" dirty="0"/>
              <a:t>Interactive Proofs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Zero-Knowledge Proofs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Zero-Knowledge Proofs of Knowledge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/>
              <a:t>Schnorr’s</a:t>
            </a:r>
            <a:r>
              <a:rPr lang="en-US" dirty="0"/>
              <a:t> protocol for discrete log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Non-Interactive Zero-Knowledge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Applications 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457200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None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743488" y="2851809"/>
            <a:ext cx="1214446" cy="500066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711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577038"/>
                <a:ext cx="9144000" cy="378621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lIns="365760" rIns="365760" rtlCol="0" anchor="ctr"/>
              <a:lstStyle/>
              <a:p>
                <a:pPr>
                  <a:buNone/>
                </a:pPr>
                <a:r>
                  <a:rPr lang="en-US" sz="2800" dirty="0"/>
                  <a:t>Recall the In fact, the prover demonstrated not only that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8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𝐐𝐑</m:t>
                    </m:r>
                    <m:r>
                      <a:rPr lang="en-US" sz="2800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800" dirty="0"/>
                  <a:t>, but also that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she knows the square root of</a:t>
                </a:r>
                <a:r>
                  <a:rPr lang="en-US" sz="2800" b="1" dirty="0"/>
                  <a:t>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/>
                  <a:t>. </a:t>
                </a:r>
              </a:p>
              <a:p>
                <a:pPr>
                  <a:buNone/>
                </a:pPr>
                <a:endParaRPr lang="en-US" sz="2800" b="1" dirty="0"/>
              </a:p>
              <a:p>
                <a:pPr>
                  <a:buNone/>
                </a:pPr>
                <a:r>
                  <a:rPr lang="en-US" sz="2800" dirty="0"/>
                  <a:t>This is called a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Zero-Knowledge Proof of Knowledge</a:t>
                </a:r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577038"/>
                <a:ext cx="9144000" cy="37862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47" y="131209"/>
            <a:ext cx="7886700" cy="1325563"/>
          </a:xfrm>
        </p:spPr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213" y="5812465"/>
            <a:ext cx="7886700" cy="584237"/>
          </a:xfrm>
        </p:spPr>
        <p:txBody>
          <a:bodyPr>
            <a:normAutofit/>
          </a:bodyPr>
          <a:lstStyle/>
          <a:p>
            <a:pPr algn="r">
              <a:buNone/>
            </a:pPr>
            <a:r>
              <a:rPr lang="en-US" dirty="0"/>
              <a:t>It can be defined formally!</a:t>
            </a:r>
          </a:p>
        </p:txBody>
      </p:sp>
    </p:spTree>
    <p:extLst>
      <p:ext uri="{BB962C8B-B14F-4D97-AF65-F5344CB8AC3E}">
        <p14:creationId xmlns:p14="http://schemas.microsoft.com/office/powerpoint/2010/main" val="201319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C01B-2327-16F0-EE21-3BC8F86A58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156" y="135174"/>
            <a:ext cx="7886700" cy="1325563"/>
          </a:xfrm>
        </p:spPr>
        <p:txBody>
          <a:bodyPr/>
          <a:lstStyle/>
          <a:p>
            <a:r>
              <a:rPr lang="en-US" dirty="0"/>
              <a:t>Recall the ZK proof for QR</a:t>
            </a:r>
          </a:p>
        </p:txBody>
      </p:sp>
      <p:pic>
        <p:nvPicPr>
          <p:cNvPr id="4" name="Picture 6" descr="MCj04158080000[1]">
            <a:extLst>
              <a:ext uri="{FF2B5EF4-FFF2-40B4-BE49-F238E27FC236}">
                <a16:creationId xmlns:a16="http://schemas.microsoft.com/office/drawing/2014/main" id="{8E9D3E5D-1B0B-FDDE-183A-9F362BA16F9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873474" y="2906558"/>
            <a:ext cx="1428760" cy="1462767"/>
          </a:xfrm>
          <a:prstGeom prst="rect">
            <a:avLst/>
          </a:prstGeom>
          <a:noFill/>
        </p:spPr>
      </p:pic>
      <p:pic>
        <p:nvPicPr>
          <p:cNvPr id="5" name="Picture 6" descr="PL412a">
            <a:extLst>
              <a:ext uri="{FF2B5EF4-FFF2-40B4-BE49-F238E27FC236}">
                <a16:creationId xmlns:a16="http://schemas.microsoft.com/office/drawing/2014/main" id="{C34A858A-C10B-FABD-D6D0-E5741FCEF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88026" y="2935766"/>
            <a:ext cx="1428760" cy="1359149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D0C33B-1048-1C83-55EF-AD4A94126FF5}"/>
                  </a:ext>
                </a:extLst>
              </p:cNvPr>
              <p:cNvSpPr txBox="1"/>
              <p:nvPr/>
            </p:nvSpPr>
            <p:spPr>
              <a:xfrm flipH="1">
                <a:off x="2825991" y="2349503"/>
                <a:ext cx="4000528" cy="833754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0070C0"/>
                    </a:solidFill>
                  </a:rPr>
                  <a:t>RSA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modulus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,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br>
                  <a:rPr lang="en-US" sz="2400" b="1" dirty="0">
                    <a:solidFill>
                      <a:srgbClr val="C00000"/>
                    </a:solidFill>
                  </a:rPr>
                </a:br>
                <a:r>
                  <a:rPr lang="en-US" sz="2400" b="1" dirty="0">
                    <a:solidFill>
                      <a:srgbClr val="0070C0"/>
                    </a:solidFill>
                  </a:rPr>
                  <a:t>statement</a:t>
                </a:r>
                <a:r>
                  <a:rPr lang="en-US" sz="2400" dirty="0">
                    <a:solidFill>
                      <a:schemeClr val="tx1"/>
                    </a:solidFill>
                  </a:rPr>
                  <a:t>: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𝑵</m:t>
                        </m:r>
                      </m:sub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𝐐𝐑</m:t>
                    </m:r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BD0C33B-1048-1C83-55EF-AD4A94126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25991" y="2349503"/>
                <a:ext cx="4000528" cy="8337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A1DFF16-70BB-9BFC-D776-62728833C3A6}"/>
              </a:ext>
            </a:extLst>
          </p:cNvPr>
          <p:cNvCxnSpPr>
            <a:stCxn id="6" idx="3"/>
            <a:endCxn id="4" idx="0"/>
          </p:cNvCxnSpPr>
          <p:nvPr/>
        </p:nvCxnSpPr>
        <p:spPr>
          <a:xfrm flipH="1">
            <a:off x="1587854" y="2766380"/>
            <a:ext cx="1238137" cy="14017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B732E5D-8CE0-F55F-0C03-A63201C1DE37}"/>
              </a:ext>
            </a:extLst>
          </p:cNvPr>
          <p:cNvCxnSpPr>
            <a:stCxn id="6" idx="1"/>
            <a:endCxn id="5" idx="0"/>
          </p:cNvCxnSpPr>
          <p:nvPr/>
        </p:nvCxnSpPr>
        <p:spPr>
          <a:xfrm>
            <a:off x="6826519" y="2766380"/>
            <a:ext cx="1075887" cy="169386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FC8C79-5F84-FB64-2842-E9760013B030}"/>
                  </a:ext>
                </a:extLst>
              </p:cNvPr>
              <p:cNvSpPr txBox="1"/>
              <p:nvPr/>
            </p:nvSpPr>
            <p:spPr>
              <a:xfrm flipH="1">
                <a:off x="313349" y="1802564"/>
                <a:ext cx="2393388" cy="83099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GB" sz="2400" dirty="0"/>
                  <a:t> such that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GB" sz="24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GB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GB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EFC8C79-5F84-FB64-2842-E9760013B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13349" y="1802564"/>
                <a:ext cx="2393388" cy="8309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E4FDC45-6E92-F1CB-9997-D1CB802E851E}"/>
              </a:ext>
            </a:extLst>
          </p:cNvPr>
          <p:cNvCxnSpPr>
            <a:stCxn id="9" idx="2"/>
            <a:endCxn id="4" idx="0"/>
          </p:cNvCxnSpPr>
          <p:nvPr/>
        </p:nvCxnSpPr>
        <p:spPr>
          <a:xfrm>
            <a:off x="1510043" y="2633561"/>
            <a:ext cx="77811" cy="27299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320364-ED4E-F81A-3782-E0FDCCA8791C}"/>
                  </a:ext>
                </a:extLst>
              </p:cNvPr>
              <p:cNvSpPr txBox="1"/>
              <p:nvPr/>
            </p:nvSpPr>
            <p:spPr>
              <a:xfrm>
                <a:off x="289908" y="3709252"/>
                <a:ext cx="2143140" cy="1138773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chose a random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Sup>
                        <m:sSubSupPr>
                          <m:ctrlP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𝑵</m:t>
                          </m:r>
                        </m:sub>
                        <m:sup>
                          <m:r>
                            <a:rPr lang="en-US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GB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320364-ED4E-F81A-3782-E0FDCCA879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908" y="3709252"/>
                <a:ext cx="2143140" cy="11387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ight Arrow 20">
                <a:extLst>
                  <a:ext uri="{FF2B5EF4-FFF2-40B4-BE49-F238E27FC236}">
                    <a16:creationId xmlns:a16="http://schemas.microsoft.com/office/drawing/2014/main" id="{E5A6FF87-F2F4-AE9A-D774-13F5EC3327C8}"/>
                  </a:ext>
                </a:extLst>
              </p:cNvPr>
              <p:cNvSpPr/>
              <p:nvPr/>
            </p:nvSpPr>
            <p:spPr>
              <a:xfrm>
                <a:off x="2706737" y="3637942"/>
                <a:ext cx="3143272" cy="1071570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4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ight Arrow 20">
                <a:extLst>
                  <a:ext uri="{FF2B5EF4-FFF2-40B4-BE49-F238E27FC236}">
                    <a16:creationId xmlns:a16="http://schemas.microsoft.com/office/drawing/2014/main" id="{E5A6FF87-F2F4-AE9A-D774-13F5EC3327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737" y="3637942"/>
                <a:ext cx="3143272" cy="1071570"/>
              </a:xfrm>
              <a:prstGeom prst="righ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Left Arrow 21">
                <a:extLst>
                  <a:ext uri="{FF2B5EF4-FFF2-40B4-BE49-F238E27FC236}">
                    <a16:creationId xmlns:a16="http://schemas.microsoft.com/office/drawing/2014/main" id="{372055E0-682E-41E1-9685-8A8EC94F02B2}"/>
                  </a:ext>
                </a:extLst>
              </p:cNvPr>
              <p:cNvSpPr/>
              <p:nvPr/>
            </p:nvSpPr>
            <p:spPr>
              <a:xfrm>
                <a:off x="2635299" y="4540376"/>
                <a:ext cx="3214710" cy="1000132"/>
              </a:xfrm>
              <a:prstGeom prst="lef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random bit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←{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b="1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3" name="Left Arrow 21">
                <a:extLst>
                  <a:ext uri="{FF2B5EF4-FFF2-40B4-BE49-F238E27FC236}">
                    <a16:creationId xmlns:a16="http://schemas.microsoft.com/office/drawing/2014/main" id="{372055E0-682E-41E1-9685-8A8EC94F02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5299" y="4540376"/>
                <a:ext cx="3214710" cy="1000132"/>
              </a:xfrm>
              <a:prstGeom prst="lef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ight Arrow 23">
                <a:extLst>
                  <a:ext uri="{FF2B5EF4-FFF2-40B4-BE49-F238E27FC236}">
                    <a16:creationId xmlns:a16="http://schemas.microsoft.com/office/drawing/2014/main" id="{F5386995-2877-6B23-47BF-FB582020BA80}"/>
                  </a:ext>
                </a:extLst>
              </p:cNvPr>
              <p:cNvSpPr/>
              <p:nvPr/>
            </p:nvSpPr>
            <p:spPr>
              <a:xfrm>
                <a:off x="2758870" y="5345609"/>
                <a:ext cx="3143272" cy="1071570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:=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sz="2400" b="1" i="1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baseline="30000" dirty="0" err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Right Arrow 23">
                <a:extLst>
                  <a:ext uri="{FF2B5EF4-FFF2-40B4-BE49-F238E27FC236}">
                    <a16:creationId xmlns:a16="http://schemas.microsoft.com/office/drawing/2014/main" id="{F5386995-2877-6B23-47BF-FB582020BA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870" y="5345609"/>
                <a:ext cx="3143272" cy="1071570"/>
              </a:xfrm>
              <a:prstGeom prst="rightArrow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A6B42E-FB8B-09D9-2296-F2542757B687}"/>
                  </a:ext>
                </a:extLst>
              </p:cNvPr>
              <p:cNvSpPr txBox="1"/>
              <p:nvPr/>
            </p:nvSpPr>
            <p:spPr>
              <a:xfrm>
                <a:off x="5850009" y="5397586"/>
                <a:ext cx="3098376" cy="84042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accept if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400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sSup>
                        <m:sSupPr>
                          <m:ctrlP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p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EA6B42E-FB8B-09D9-2296-F2542757B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009" y="5397586"/>
                <a:ext cx="3098376" cy="84042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838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588D5-979D-D862-AB83-274A72A9C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48868-F206-C171-91E2-0CA176562C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8235" y="1825625"/>
                <a:ext cx="8711647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The prover has to “be ready” to respond to both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≔{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That is</a:t>
                </a:r>
                <a:r>
                  <a:rPr lang="en-US" dirty="0"/>
                  <a:t>: he has to “know”: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rad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𝒙𝒗</m:t>
                        </m:r>
                      </m:e>
                    </m:rad>
                  </m:oMath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Hence</a:t>
                </a:r>
                <a:r>
                  <a:rPr lang="en-US" dirty="0"/>
                  <a:t>, he “knows” </a:t>
                </a:r>
              </a:p>
              <a:p>
                <a:pPr marL="0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ad>
                          <m:radPr>
                            <m:degHide m:val="on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𝒙𝒗</m:t>
                            </m:r>
                          </m:e>
                        </m:rad>
                      </m:num>
                      <m:den>
                        <m:rad>
                          <m:radPr>
                            <m:degHide m:val="on"/>
                            <m:ctrlP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rad>
                      </m:den>
                    </m:f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rad>
                  </m:oMath>
                </a14:m>
                <a:r>
                  <a:rPr lang="en-US" b="1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rgbClr val="0070C0"/>
                    </a:solidFill>
                  </a:rPr>
                  <a:t>But what does it mean that a machine</a:t>
                </a:r>
                <a:br>
                  <a:rPr lang="en-US" b="1" dirty="0">
                    <a:solidFill>
                      <a:srgbClr val="0070C0"/>
                    </a:solidFill>
                  </a:rPr>
                </a:br>
                <a:r>
                  <a:rPr lang="en-US" b="1" dirty="0">
                    <a:solidFill>
                      <a:srgbClr val="0070C0"/>
                    </a:solidFill>
                  </a:rPr>
                  <a:t>“knows some value”?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E48868-F206-C171-91E2-0CA176562C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8235" y="1825625"/>
                <a:ext cx="8711647" cy="4351338"/>
              </a:xfrm>
              <a:blipFill>
                <a:blip r:embed="rId2"/>
                <a:stretch>
                  <a:fillRect l="-1260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571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343F927F-B974-F3B0-6600-1DDA84207604}"/>
              </a:ext>
            </a:extLst>
          </p:cNvPr>
          <p:cNvSpPr/>
          <p:nvPr/>
        </p:nvSpPr>
        <p:spPr>
          <a:xfrm>
            <a:off x="454902" y="1628964"/>
            <a:ext cx="4917171" cy="4512683"/>
          </a:xfrm>
          <a:prstGeom prst="wedgeRoundRectCallout">
            <a:avLst>
              <a:gd name="adj1" fmla="val 58924"/>
              <a:gd name="adj2" fmla="val -266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50F229-B353-0C5F-EA26-0D7C0BFD4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81" y="191395"/>
            <a:ext cx="7886700" cy="1325563"/>
          </a:xfrm>
        </p:spPr>
        <p:txBody>
          <a:bodyPr/>
          <a:lstStyle/>
          <a:p>
            <a:r>
              <a:rPr lang="en-US" dirty="0"/>
              <a:t>“Knowledge extractor”</a:t>
            </a:r>
          </a:p>
        </p:txBody>
      </p:sp>
      <p:pic>
        <p:nvPicPr>
          <p:cNvPr id="6" name="Picture 6" descr="MCj04158080000[1]">
            <a:extLst>
              <a:ext uri="{FF2B5EF4-FFF2-40B4-BE49-F238E27FC236}">
                <a16:creationId xmlns:a16="http://schemas.microsoft.com/office/drawing/2014/main" id="{4485FDEF-B6CE-4913-07F9-7E2B8F102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4789" y="2771186"/>
            <a:ext cx="2390511" cy="2447409"/>
          </a:xfrm>
          <a:prstGeom prst="rect">
            <a:avLst/>
          </a:prstGeom>
          <a:noFill/>
        </p:spPr>
      </p:pic>
      <p:sp>
        <p:nvSpPr>
          <p:cNvPr id="9" name="Arrow: Curved Right 8">
            <a:extLst>
              <a:ext uri="{FF2B5EF4-FFF2-40B4-BE49-F238E27FC236}">
                <a16:creationId xmlns:a16="http://schemas.microsoft.com/office/drawing/2014/main" id="{DF5A56CF-90A9-977F-4EA0-7EF4F53A3400}"/>
              </a:ext>
            </a:extLst>
          </p:cNvPr>
          <p:cNvSpPr/>
          <p:nvPr/>
        </p:nvSpPr>
        <p:spPr>
          <a:xfrm rot="10800000" flipH="1">
            <a:off x="650079" y="2356204"/>
            <a:ext cx="1633723" cy="3344857"/>
          </a:xfrm>
          <a:prstGeom prst="curvedRightArrow">
            <a:avLst>
              <a:gd name="adj1" fmla="val 25000"/>
              <a:gd name="adj2" fmla="val 5053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8729D-F2DF-84C8-912B-97B1DD4D2737}"/>
              </a:ext>
            </a:extLst>
          </p:cNvPr>
          <p:cNvSpPr txBox="1"/>
          <p:nvPr/>
        </p:nvSpPr>
        <p:spPr>
          <a:xfrm>
            <a:off x="1961737" y="3808097"/>
            <a:ext cx="2985629" cy="15696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prover</a:t>
            </a:r>
          </a:p>
          <a:p>
            <a:pPr algn="ctr"/>
            <a:r>
              <a:rPr lang="en-US" sz="2400" dirty="0"/>
              <a:t>who may be cheating</a:t>
            </a:r>
          </a:p>
          <a:p>
            <a:pPr algn="ctr"/>
            <a:r>
              <a:rPr lang="en-US" sz="2400" dirty="0"/>
              <a:t>but </a:t>
            </a:r>
            <a:r>
              <a:rPr lang="en-US" sz="2400" b="1" dirty="0"/>
              <a:t>manages to convince the </a:t>
            </a:r>
            <a:r>
              <a:rPr lang="en-US" sz="2400" b="1" dirty="0" err="1"/>
              <a:t>verfier</a:t>
            </a:r>
            <a:endParaRPr lang="en-US" sz="2400" b="1" dirty="0"/>
          </a:p>
        </p:txBody>
      </p:sp>
      <p:pic>
        <p:nvPicPr>
          <p:cNvPr id="15" name="Content Placeholder 4">
            <a:extLst>
              <a:ext uri="{FF2B5EF4-FFF2-40B4-BE49-F238E27FC236}">
                <a16:creationId xmlns:a16="http://schemas.microsoft.com/office/drawing/2014/main" id="{7C0590EE-BAAA-907B-2A4D-C941429B57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222" y="1646016"/>
            <a:ext cx="2162081" cy="2162081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E83F3E-63A7-0E40-A331-91C0060C8C99}"/>
              </a:ext>
            </a:extLst>
          </p:cNvPr>
          <p:cNvSpPr txBox="1"/>
          <p:nvPr/>
        </p:nvSpPr>
        <p:spPr>
          <a:xfrm>
            <a:off x="5578538" y="4057866"/>
            <a:ext cx="3438686" cy="193899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knowledge extractor</a:t>
            </a:r>
          </a:p>
          <a:p>
            <a:pPr algn="ctr"/>
            <a:r>
              <a:rPr lang="en-US" sz="2400" dirty="0"/>
              <a:t>plays the role of the verifier</a:t>
            </a:r>
          </a:p>
          <a:p>
            <a:pPr algn="ctr"/>
            <a:r>
              <a:rPr lang="en-US" sz="2400" dirty="0"/>
              <a:t>but </a:t>
            </a:r>
            <a:r>
              <a:rPr lang="en-US" sz="2400" b="1" dirty="0"/>
              <a:t>can rewind the prover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CAD9560E-206F-9973-42AC-DCD82FDA89D4}"/>
              </a:ext>
            </a:extLst>
          </p:cNvPr>
          <p:cNvSpPr/>
          <p:nvPr/>
        </p:nvSpPr>
        <p:spPr>
          <a:xfrm>
            <a:off x="392481" y="5660513"/>
            <a:ext cx="4792130" cy="930950"/>
          </a:xfrm>
          <a:prstGeom prst="wedgeRectCallout">
            <a:avLst>
              <a:gd name="adj1" fmla="val 25176"/>
              <a:gd name="adj2" fmla="val -8646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 simplification for this lecture: </a:t>
            </a:r>
          </a:p>
          <a:p>
            <a:pPr algn="ctr"/>
            <a:r>
              <a:rPr lang="en-US" sz="2400" b="1" dirty="0"/>
              <a:t>this happens with probability </a:t>
            </a:r>
            <a:r>
              <a:rPr lang="en-US" sz="2400" b="1" dirty="0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513754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8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EFD0D-E405-0524-FA28-C9AFEFFB8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-14253"/>
            <a:ext cx="7886700" cy="1325563"/>
          </a:xfrm>
        </p:spPr>
        <p:txBody>
          <a:bodyPr/>
          <a:lstStyle/>
          <a:p>
            <a:r>
              <a:rPr lang="en-US" dirty="0"/>
              <a:t>How to extend this further?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4F558-E86D-D334-3CB6-D44C69A46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608" y="1311310"/>
            <a:ext cx="7886700" cy="6355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 </a:t>
            </a:r>
            <a:r>
              <a:rPr lang="en-US" b="1" dirty="0">
                <a:solidFill>
                  <a:srgbClr val="0070C0"/>
                </a:solidFill>
              </a:rPr>
              <a:t>interaction </a:t>
            </a:r>
            <a:r>
              <a:rPr lang="en-US" dirty="0"/>
              <a:t>and </a:t>
            </a:r>
            <a:r>
              <a:rPr lang="en-US" b="1" dirty="0">
                <a:solidFill>
                  <a:srgbClr val="0070C0"/>
                </a:solidFill>
              </a:rPr>
              <a:t>randomness</a:t>
            </a:r>
          </a:p>
          <a:p>
            <a:endParaRPr lang="en-US" dirty="0"/>
          </a:p>
        </p:txBody>
      </p:sp>
      <p:pic>
        <p:nvPicPr>
          <p:cNvPr id="4" name="Picture 6" descr="PL412a">
            <a:extLst>
              <a:ext uri="{FF2B5EF4-FFF2-40B4-BE49-F238E27FC236}">
                <a16:creationId xmlns:a16="http://schemas.microsoft.com/office/drawing/2014/main" id="{3CB9EC1E-8376-2291-9DEE-786707DEF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9361" y="2169189"/>
            <a:ext cx="1974100" cy="1877920"/>
          </a:xfrm>
          <a:prstGeom prst="rect">
            <a:avLst/>
          </a:prstGeom>
          <a:noFill/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DBEC421-6075-1EFF-3984-82D69F1B6467}"/>
              </a:ext>
            </a:extLst>
          </p:cNvPr>
          <p:cNvGrpSpPr/>
          <p:nvPr/>
        </p:nvGrpSpPr>
        <p:grpSpPr>
          <a:xfrm>
            <a:off x="3129538" y="2328499"/>
            <a:ext cx="2714644" cy="1143008"/>
            <a:chOff x="3500430" y="2582834"/>
            <a:chExt cx="2071702" cy="858844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1B2C64C-AF4F-B76E-A866-BC64BCBA8747}"/>
                </a:ext>
              </a:extLst>
            </p:cNvPr>
            <p:cNvCxnSpPr/>
            <p:nvPr/>
          </p:nvCxnSpPr>
          <p:spPr>
            <a:xfrm>
              <a:off x="3571868" y="2582834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89C93EF-D566-5F2D-E7B0-162F174BF02D}"/>
                </a:ext>
              </a:extLst>
            </p:cNvPr>
            <p:cNvCxnSpPr/>
            <p:nvPr/>
          </p:nvCxnSpPr>
          <p:spPr>
            <a:xfrm>
              <a:off x="3571868" y="3011462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8E930C3-2574-8D96-3114-C45CE7D855B3}"/>
                </a:ext>
              </a:extLst>
            </p:cNvPr>
            <p:cNvCxnSpPr/>
            <p:nvPr/>
          </p:nvCxnSpPr>
          <p:spPr>
            <a:xfrm rot="10800000">
              <a:off x="3500430" y="2797148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9EEC0B1F-ABE7-BA97-C84C-E790E55D7742}"/>
                </a:ext>
              </a:extLst>
            </p:cNvPr>
            <p:cNvCxnSpPr/>
            <p:nvPr/>
          </p:nvCxnSpPr>
          <p:spPr>
            <a:xfrm>
              <a:off x="3571868" y="3440090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39FF2394-336A-10AE-3ADD-0C4FD9B77A40}"/>
                </a:ext>
              </a:extLst>
            </p:cNvPr>
            <p:cNvCxnSpPr/>
            <p:nvPr/>
          </p:nvCxnSpPr>
          <p:spPr>
            <a:xfrm rot="10800000">
              <a:off x="3500430" y="3225776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8BF9C8C-6D62-7C05-88F8-59337B38A5C8}"/>
              </a:ext>
            </a:extLst>
          </p:cNvPr>
          <p:cNvSpPr txBox="1"/>
          <p:nvPr/>
        </p:nvSpPr>
        <p:spPr>
          <a:xfrm>
            <a:off x="6698843" y="3884598"/>
            <a:ext cx="1237518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poly-time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b="1" dirty="0">
                <a:solidFill>
                  <a:srgbClr val="7030A0"/>
                </a:solidFill>
              </a:rPr>
              <a:t>verifier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D3126A6-B075-8B47-6B5A-6EF96423AC40}"/>
              </a:ext>
            </a:extLst>
          </p:cNvPr>
          <p:cNvSpPr txBox="1"/>
          <p:nvPr/>
        </p:nvSpPr>
        <p:spPr>
          <a:xfrm flipH="1">
            <a:off x="3471823" y="4972085"/>
            <a:ext cx="1966384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can “</a:t>
            </a:r>
            <a:r>
              <a:rPr lang="en-US" sz="2000" b="1" dirty="0"/>
              <a:t>toss coins</a:t>
            </a:r>
            <a:r>
              <a:rPr lang="en-US" sz="2000" dirty="0"/>
              <a:t>”</a:t>
            </a:r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65423300-A9F2-B127-E793-66E4B381E5C4}"/>
              </a:ext>
            </a:extLst>
          </p:cNvPr>
          <p:cNvCxnSpPr>
            <a:cxnSpLocks/>
            <a:stCxn id="14" idx="3"/>
          </p:cNvCxnSpPr>
          <p:nvPr/>
        </p:nvCxnSpPr>
        <p:spPr>
          <a:xfrm rot="10800000">
            <a:off x="1606901" y="4476836"/>
            <a:ext cx="1864923" cy="69530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8C1C680E-8B16-1473-CF05-7CFA0F0E909A}"/>
              </a:ext>
            </a:extLst>
          </p:cNvPr>
          <p:cNvCxnSpPr>
            <a:cxnSpLocks/>
            <a:stCxn id="14" idx="1"/>
            <a:endCxn id="12" idx="2"/>
          </p:cNvCxnSpPr>
          <p:nvPr/>
        </p:nvCxnSpPr>
        <p:spPr>
          <a:xfrm flipV="1">
            <a:off x="5438207" y="4592484"/>
            <a:ext cx="1879395" cy="5796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A4B85D7-102C-566B-E510-B96FBE2BA9A2}"/>
              </a:ext>
            </a:extLst>
          </p:cNvPr>
          <p:cNvSpPr txBox="1"/>
          <p:nvPr/>
        </p:nvSpPr>
        <p:spPr>
          <a:xfrm>
            <a:off x="3471823" y="2708039"/>
            <a:ext cx="1997122" cy="4001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can </a:t>
            </a:r>
            <a:r>
              <a:rPr lang="en-US" sz="2000" b="1" dirty="0"/>
              <a:t>interact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CFA477-881E-2595-5047-72B9EB4FE654}"/>
              </a:ext>
            </a:extLst>
          </p:cNvPr>
          <p:cNvSpPr txBox="1"/>
          <p:nvPr/>
        </p:nvSpPr>
        <p:spPr>
          <a:xfrm>
            <a:off x="398818" y="5623176"/>
            <a:ext cx="83722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Completeness</a:t>
            </a:r>
            <a:r>
              <a:rPr lang="en-US" sz="2800" dirty="0"/>
              <a:t> and </a:t>
            </a:r>
            <a:r>
              <a:rPr lang="en-US" sz="2800" b="1" dirty="0">
                <a:solidFill>
                  <a:srgbClr val="7030A0"/>
                </a:solidFill>
              </a:rPr>
              <a:t>soundness</a:t>
            </a:r>
            <a:r>
              <a:rPr lang="en-US" sz="2800" dirty="0"/>
              <a:t> may hold only with some probability. </a:t>
            </a:r>
          </a:p>
        </p:txBody>
      </p:sp>
      <p:pic>
        <p:nvPicPr>
          <p:cNvPr id="25" name="Picture 6" descr="MCj04158080000[1]">
            <a:extLst>
              <a:ext uri="{FF2B5EF4-FFF2-40B4-BE49-F238E27FC236}">
                <a16:creationId xmlns:a16="http://schemas.microsoft.com/office/drawing/2014/main" id="{603944CB-A1C5-0192-8342-18A6495F73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7361" y="1977925"/>
            <a:ext cx="2000264" cy="2047875"/>
          </a:xfrm>
          <a:prstGeom prst="rect">
            <a:avLst/>
          </a:prstGeom>
          <a:noFill/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4E9CF2A-D099-381C-978B-6DA3D411BA82}"/>
              </a:ext>
            </a:extLst>
          </p:cNvPr>
          <p:cNvSpPr txBox="1"/>
          <p:nvPr/>
        </p:nvSpPr>
        <p:spPr>
          <a:xfrm>
            <a:off x="430520" y="3895169"/>
            <a:ext cx="2404120" cy="70788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/>
              <a:t>(infinitely powerful)</a:t>
            </a:r>
          </a:p>
          <a:p>
            <a:pPr algn="ctr"/>
            <a:r>
              <a:rPr lang="en-US" sz="2000" b="1" dirty="0">
                <a:solidFill>
                  <a:srgbClr val="7030A0"/>
                </a:solidFill>
              </a:rPr>
              <a:t>prover</a:t>
            </a:r>
          </a:p>
        </p:txBody>
      </p: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355E3A7E-9566-EE2C-3357-597DB9997798}"/>
              </a:ext>
            </a:extLst>
          </p:cNvPr>
          <p:cNvCxnSpPr>
            <a:cxnSpLocks/>
          </p:cNvCxnSpPr>
          <p:nvPr/>
        </p:nvCxnSpPr>
        <p:spPr>
          <a:xfrm rot="10800000">
            <a:off x="1606900" y="4476836"/>
            <a:ext cx="1864923" cy="69530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55A1420B-20D5-14FA-7E91-F2696B8F7408}"/>
              </a:ext>
            </a:extLst>
          </p:cNvPr>
          <p:cNvCxnSpPr>
            <a:cxnSpLocks/>
          </p:cNvCxnSpPr>
          <p:nvPr/>
        </p:nvCxnSpPr>
        <p:spPr>
          <a:xfrm flipV="1">
            <a:off x="5438206" y="4592484"/>
            <a:ext cx="1879395" cy="57965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774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4" grpId="0" animBg="1"/>
      <p:bldP spid="23" grpId="0" animBg="1"/>
      <p:bldP spid="24" grpId="0"/>
      <p:bldP spid="2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B988CD42-F2C8-CC2D-04EE-ACB0DEE2C6BF}"/>
              </a:ext>
            </a:extLst>
          </p:cNvPr>
          <p:cNvSpPr/>
          <p:nvPr/>
        </p:nvSpPr>
        <p:spPr>
          <a:xfrm>
            <a:off x="110818" y="1040525"/>
            <a:ext cx="5484911" cy="5452349"/>
          </a:xfrm>
          <a:prstGeom prst="wedgeRoundRectCallout">
            <a:avLst>
              <a:gd name="adj1" fmla="val 58924"/>
              <a:gd name="adj2" fmla="val -266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4">
            <a:extLst>
              <a:ext uri="{FF2B5EF4-FFF2-40B4-BE49-F238E27FC236}">
                <a16:creationId xmlns:a16="http://schemas.microsoft.com/office/drawing/2014/main" id="{5B8C55C2-CCFB-D580-C923-4E6621BC1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082" y="1646016"/>
            <a:ext cx="2282222" cy="21620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7BCF475-3AD5-4391-56AB-334738789A5E}"/>
              </a:ext>
            </a:extLst>
          </p:cNvPr>
          <p:cNvSpPr txBox="1"/>
          <p:nvPr/>
        </p:nvSpPr>
        <p:spPr>
          <a:xfrm>
            <a:off x="5721616" y="4057866"/>
            <a:ext cx="3295607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knowledge extractor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36ADE9-7CD6-1F2D-8A84-1420392B8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579" y="98094"/>
            <a:ext cx="7886700" cy="942431"/>
          </a:xfrm>
        </p:spPr>
        <p:txBody>
          <a:bodyPr/>
          <a:lstStyle/>
          <a:p>
            <a:r>
              <a:rPr lang="en-US" dirty="0"/>
              <a:t>Example for the QR protocol</a:t>
            </a:r>
          </a:p>
        </p:txBody>
      </p:sp>
      <p:pic>
        <p:nvPicPr>
          <p:cNvPr id="4" name="Picture 6" descr="MCj04158080000[1]">
            <a:extLst>
              <a:ext uri="{FF2B5EF4-FFF2-40B4-BE49-F238E27FC236}">
                <a16:creationId xmlns:a16="http://schemas.microsoft.com/office/drawing/2014/main" id="{D7DAEC5A-594A-2817-1DA1-09E39361DB7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340579" y="1368331"/>
            <a:ext cx="1428760" cy="1462767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20">
                <a:extLst>
                  <a:ext uri="{FF2B5EF4-FFF2-40B4-BE49-F238E27FC236}">
                    <a16:creationId xmlns:a16="http://schemas.microsoft.com/office/drawing/2014/main" id="{B637612D-9083-1501-E878-0511AEF32E47}"/>
                  </a:ext>
                </a:extLst>
              </p:cNvPr>
              <p:cNvSpPr/>
              <p:nvPr/>
            </p:nvSpPr>
            <p:spPr>
              <a:xfrm>
                <a:off x="2089954" y="1154037"/>
                <a:ext cx="3143272" cy="737199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sz="24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𝑵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ight Arrow 20">
                <a:extLst>
                  <a:ext uri="{FF2B5EF4-FFF2-40B4-BE49-F238E27FC236}">
                    <a16:creationId xmlns:a16="http://schemas.microsoft.com/office/drawing/2014/main" id="{B637612D-9083-1501-E878-0511AEF32E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954" y="1154037"/>
                <a:ext cx="3143272" cy="737199"/>
              </a:xfrm>
              <a:prstGeom prst="rightArrow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Left Arrow 21">
                <a:extLst>
                  <a:ext uri="{FF2B5EF4-FFF2-40B4-BE49-F238E27FC236}">
                    <a16:creationId xmlns:a16="http://schemas.microsoft.com/office/drawing/2014/main" id="{4DBB4A0E-BE5B-ECF1-4824-706D254FF9DE}"/>
                  </a:ext>
                </a:extLst>
              </p:cNvPr>
              <p:cNvSpPr/>
              <p:nvPr/>
            </p:nvSpPr>
            <p:spPr>
              <a:xfrm>
                <a:off x="1925586" y="2056542"/>
                <a:ext cx="3214710" cy="532865"/>
              </a:xfrm>
              <a:prstGeom prst="lef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b="1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Left Arrow 21">
                <a:extLst>
                  <a:ext uri="{FF2B5EF4-FFF2-40B4-BE49-F238E27FC236}">
                    <a16:creationId xmlns:a16="http://schemas.microsoft.com/office/drawing/2014/main" id="{4DBB4A0E-BE5B-ECF1-4824-706D254FF9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5586" y="2056542"/>
                <a:ext cx="3214710" cy="532865"/>
              </a:xfrm>
              <a:prstGeom prst="lef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ight Arrow 23">
                <a:extLst>
                  <a:ext uri="{FF2B5EF4-FFF2-40B4-BE49-F238E27FC236}">
                    <a16:creationId xmlns:a16="http://schemas.microsoft.com/office/drawing/2014/main" id="{4B4C56A2-01F9-ABB1-10D9-954DE390193F}"/>
                  </a:ext>
                </a:extLst>
              </p:cNvPr>
              <p:cNvSpPr/>
              <p:nvPr/>
            </p:nvSpPr>
            <p:spPr>
              <a:xfrm>
                <a:off x="2105418" y="2736527"/>
                <a:ext cx="3143272" cy="737199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ight Arrow 23">
                <a:extLst>
                  <a:ext uri="{FF2B5EF4-FFF2-40B4-BE49-F238E27FC236}">
                    <a16:creationId xmlns:a16="http://schemas.microsoft.com/office/drawing/2014/main" id="{4B4C56A2-01F9-ABB1-10D9-954DE3901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418" y="2736527"/>
                <a:ext cx="3143272" cy="737199"/>
              </a:xfrm>
              <a:prstGeom prst="rightArrow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Left Arrow 21">
                <a:extLst>
                  <a:ext uri="{FF2B5EF4-FFF2-40B4-BE49-F238E27FC236}">
                    <a16:creationId xmlns:a16="http://schemas.microsoft.com/office/drawing/2014/main" id="{94D57022-86FA-21CD-6271-AEFE7527DE16}"/>
                  </a:ext>
                </a:extLst>
              </p:cNvPr>
              <p:cNvSpPr/>
              <p:nvPr/>
            </p:nvSpPr>
            <p:spPr>
              <a:xfrm>
                <a:off x="1910122" y="4519531"/>
                <a:ext cx="3214710" cy="573763"/>
              </a:xfrm>
              <a:prstGeom prst="lef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400" b="1" dirty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2" name="Left Arrow 21">
                <a:extLst>
                  <a:ext uri="{FF2B5EF4-FFF2-40B4-BE49-F238E27FC236}">
                    <a16:creationId xmlns:a16="http://schemas.microsoft.com/office/drawing/2014/main" id="{94D57022-86FA-21CD-6271-AEFE7527D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122" y="4519531"/>
                <a:ext cx="3214710" cy="573763"/>
              </a:xfrm>
              <a:prstGeom prst="leftArrow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ight Arrow 23">
                <a:extLst>
                  <a:ext uri="{FF2B5EF4-FFF2-40B4-BE49-F238E27FC236}">
                    <a16:creationId xmlns:a16="http://schemas.microsoft.com/office/drawing/2014/main" id="{F0291860-F89A-13D2-0748-789375A1A333}"/>
                  </a:ext>
                </a:extLst>
              </p:cNvPr>
              <p:cNvSpPr/>
              <p:nvPr/>
            </p:nvSpPr>
            <p:spPr>
              <a:xfrm>
                <a:off x="2089954" y="5199516"/>
                <a:ext cx="3143272" cy="793780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Right Arrow 23">
                <a:extLst>
                  <a:ext uri="{FF2B5EF4-FFF2-40B4-BE49-F238E27FC236}">
                    <a16:creationId xmlns:a16="http://schemas.microsoft.com/office/drawing/2014/main" id="{F0291860-F89A-13D2-0748-789375A1A3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954" y="5199516"/>
                <a:ext cx="3143272" cy="793780"/>
              </a:xfrm>
              <a:prstGeom prst="rightArrow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Curved Right 13">
            <a:extLst>
              <a:ext uri="{FF2B5EF4-FFF2-40B4-BE49-F238E27FC236}">
                <a16:creationId xmlns:a16="http://schemas.microsoft.com/office/drawing/2014/main" id="{097E3195-0BB9-2631-777E-CB6253226C2A}"/>
              </a:ext>
            </a:extLst>
          </p:cNvPr>
          <p:cNvSpPr/>
          <p:nvPr/>
        </p:nvSpPr>
        <p:spPr>
          <a:xfrm rot="10800000" flipH="1">
            <a:off x="2489081" y="3658475"/>
            <a:ext cx="433879" cy="656722"/>
          </a:xfrm>
          <a:prstGeom prst="curvedRightArrow">
            <a:avLst>
              <a:gd name="adj1" fmla="val 25000"/>
              <a:gd name="adj2" fmla="val 5053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D5B5FC-7A2E-4159-079E-CE9324C9788C}"/>
              </a:ext>
            </a:extLst>
          </p:cNvPr>
          <p:cNvSpPr txBox="1"/>
          <p:nvPr/>
        </p:nvSpPr>
        <p:spPr>
          <a:xfrm>
            <a:off x="2620447" y="3747027"/>
            <a:ext cx="20137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rewind</a:t>
            </a:r>
          </a:p>
        </p:txBody>
      </p:sp>
    </p:spTree>
    <p:extLst>
      <p:ext uri="{BB962C8B-B14F-4D97-AF65-F5344CB8AC3E}">
        <p14:creationId xmlns:p14="http://schemas.microsoft.com/office/powerpoint/2010/main" val="2603009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6" grpId="0" animBg="1"/>
      <p:bldP spid="6" grpId="1" animBg="1"/>
      <p:bldP spid="7" grpId="0" animBg="1"/>
      <p:bldP spid="7" grpId="1" animBg="1"/>
      <p:bldP spid="12" grpId="0" animBg="1"/>
      <p:bldP spid="13" grpId="0" animBg="1"/>
      <p:bldP spid="14" grpId="0" animBg="1"/>
      <p:bldP spid="1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B1C53-14C9-9E00-F69D-60A81B678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91" y="207098"/>
            <a:ext cx="7886700" cy="968813"/>
          </a:xfrm>
        </p:spPr>
        <p:txBody>
          <a:bodyPr/>
          <a:lstStyle/>
          <a:p>
            <a:r>
              <a:rPr lang="en-US" dirty="0"/>
              <a:t>Note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5D89E8-B0D7-A1B9-3441-4B59AACF3A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57825" y="1323468"/>
                <a:ext cx="7886700" cy="48658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Since the verifier convinces the prover, we have: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sz="2800" b="1" i="1" baseline="30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acc>
                      <m:r>
                        <a:rPr lang="en-US" sz="2800" b="1" i="1" baseline="30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pl-PL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·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/>
                  <a:t>Thus, the extractor can compute: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 </m:t>
                    </m:r>
                    <m:f>
                      <m:fPr>
                        <m:ctrlP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̂"/>
                            <m:ctrlPr>
                              <a:rPr lang="en-US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acc>
                      </m:num>
                      <m:den>
                        <m:r>
                          <a:rPr lang="en-US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den>
                    </m:f>
                  </m:oMath>
                </a14:m>
                <a:r>
                  <a:rPr lang="en-US" sz="2800" b="1" dirty="0">
                    <a:solidFill>
                      <a:srgbClr val="FF0000"/>
                    </a:solidFill>
                  </a:rPr>
                  <a:t>  </a:t>
                </a:r>
                <a:r>
                  <a:rPr lang="pl-PL" sz="2800" dirty="0"/>
                  <a:t>and</a:t>
                </a: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/>
                  <a:t>Therefore he “</a:t>
                </a:r>
                <a:r>
                  <a:rPr lang="en-US" sz="2800" b="1" dirty="0"/>
                  <a:t>extracts</a:t>
                </a:r>
                <a:r>
                  <a:rPr lang="en-US" sz="2800" dirty="0"/>
                  <a:t>” the knowledge of the witness from the verifier.</a:t>
                </a:r>
              </a:p>
              <a:p>
                <a:pPr marL="0" indent="0">
                  <a:buNone/>
                </a:pPr>
                <a:endParaRPr lang="en-US" sz="2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55D89E8-B0D7-A1B9-3441-4B59AACF3A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825" y="1323468"/>
                <a:ext cx="7886700" cy="4865845"/>
              </a:xfrm>
              <a:blipFill>
                <a:blip r:embed="rId2"/>
                <a:stretch>
                  <a:fillRect l="-1624" t="-2130" b="-12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067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11D1D-2B60-02DC-C198-5D84DDB36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20" y="136526"/>
            <a:ext cx="7886700" cy="1325563"/>
          </a:xfrm>
        </p:spPr>
        <p:txBody>
          <a:bodyPr/>
          <a:lstStyle/>
          <a:p>
            <a:r>
              <a:rPr lang="en-US" dirty="0"/>
              <a:t>Informal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484731-EDEB-0865-34AB-F749C3B9CE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5020" y="1324666"/>
                <a:ext cx="8440806" cy="2248452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dirty="0">
                    <a:solidFill>
                      <a:srgbClr val="0070C0"/>
                    </a:solidFill>
                  </a:rPr>
                  <a:t>interactive proof of knowledge for a relation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if it satisfies</a:t>
                </a:r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completeness </a:t>
                </a:r>
              </a:p>
              <a:p>
                <a:pPr marL="0" indent="0">
                  <a:buNone/>
                </a:pPr>
                <a:r>
                  <a:rPr lang="en-US" dirty="0"/>
                  <a:t>and</a:t>
                </a:r>
              </a:p>
              <a:p>
                <a:r>
                  <a:rPr lang="en-US" b="1" dirty="0">
                    <a:solidFill>
                      <a:srgbClr val="7030A0"/>
                    </a:solidFill>
                  </a:rPr>
                  <a:t>knowledge-soundness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484731-EDEB-0865-34AB-F749C3B9CE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5020" y="1324666"/>
                <a:ext cx="8440806" cy="2248452"/>
              </a:xfrm>
              <a:blipFill>
                <a:blip r:embed="rId2"/>
                <a:stretch>
                  <a:fillRect l="-1444" t="-6504" b="-4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65AABA8D-0D62-2622-11F8-4CF5DCA3CC8B}"/>
              </a:ext>
            </a:extLst>
          </p:cNvPr>
          <p:cNvSpPr/>
          <p:nvPr/>
        </p:nvSpPr>
        <p:spPr>
          <a:xfrm>
            <a:off x="4625423" y="2225261"/>
            <a:ext cx="3215309" cy="447261"/>
          </a:xfrm>
          <a:prstGeom prst="wedgeRectCallout">
            <a:avLst>
              <a:gd name="adj1" fmla="val -92394"/>
              <a:gd name="adj2" fmla="val -1828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as before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7E971998-A076-135D-284E-3B415192AB68}"/>
                  </a:ext>
                </a:extLst>
              </p:cNvPr>
              <p:cNvSpPr/>
              <p:nvPr/>
            </p:nvSpPr>
            <p:spPr>
              <a:xfrm>
                <a:off x="1466849" y="3775960"/>
                <a:ext cx="7135468" cy="1646584"/>
              </a:xfrm>
              <a:prstGeom prst="wedgeRectCallout">
                <a:avLst>
                  <a:gd name="adj1" fmla="val -30492"/>
                  <a:gd name="adj2" fmla="val -66649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there exists a </a:t>
                </a:r>
                <a:r>
                  <a:rPr lang="en-US" sz="2400" b="1" dirty="0"/>
                  <a:t>knowledge extractor </a:t>
                </a:r>
                <a:r>
                  <a:rPr lang="en-US" sz="2400" dirty="0"/>
                  <a:t>that </a:t>
                </a:r>
              </a:p>
              <a:p>
                <a:pPr algn="ctr"/>
                <a:r>
                  <a:rPr lang="en-US" sz="2400" dirty="0"/>
                  <a:t>from </a:t>
                </a:r>
                <a:r>
                  <a:rPr lang="en-US" sz="2400" dirty="0">
                    <a:solidFill>
                      <a:schemeClr val="tx1"/>
                    </a:solidFill>
                  </a:rPr>
                  <a:t>every</a:t>
                </a:r>
                <a:endParaRPr lang="en-US" sz="2400" b="1" dirty="0">
                  <a:solidFill>
                    <a:srgbClr val="0070C0"/>
                  </a:solidFill>
                </a:endParaRPr>
              </a:p>
              <a:p>
                <a:pPr algn="ctr"/>
                <a:r>
                  <a:rPr lang="en-US" sz="2400" b="1" dirty="0">
                    <a:solidFill>
                      <a:srgbClr val="0070C0"/>
                    </a:solidFill>
                  </a:rPr>
                  <a:t>prover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400" b="1" dirty="0"/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who convinces the verifier on input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400" b="1" dirty="0"/>
                  <a:t> </a:t>
                </a:r>
              </a:p>
              <a:p>
                <a:pPr algn="ctr"/>
                <a:r>
                  <a:rPr lang="en-US" sz="2400" dirty="0"/>
                  <a:t>extracts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sz="2400" dirty="0"/>
                  <a:t> such that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𝐭𝐫𝐮𝐞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Speech Bubble: Rectangle 4">
                <a:extLst>
                  <a:ext uri="{FF2B5EF4-FFF2-40B4-BE49-F238E27FC236}">
                    <a16:creationId xmlns:a16="http://schemas.microsoft.com/office/drawing/2014/main" id="{7E971998-A076-135D-284E-3B415192A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849" y="3775960"/>
                <a:ext cx="7135468" cy="1646584"/>
              </a:xfrm>
              <a:prstGeom prst="wedgeRectCallout">
                <a:avLst>
                  <a:gd name="adj1" fmla="val -30492"/>
                  <a:gd name="adj2" fmla="val -66649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89EB06-34A8-690D-71C8-2FC24F8C8370}"/>
                  </a:ext>
                </a:extLst>
              </p:cNvPr>
              <p:cNvSpPr txBox="1"/>
              <p:nvPr/>
            </p:nvSpPr>
            <p:spPr>
              <a:xfrm flipH="1">
                <a:off x="383899" y="5747026"/>
                <a:ext cx="837620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is a </a:t>
                </a:r>
                <a:r>
                  <a:rPr lang="en-US" sz="2800" b="1" u="sng" dirty="0">
                    <a:solidFill>
                      <a:srgbClr val="0070C0"/>
                    </a:solidFill>
                  </a:rPr>
                  <a:t>zero-knowledge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 proof of knowledge for a relation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sz="2800" dirty="0"/>
                  <a:t> if it is additionally </a:t>
                </a:r>
                <a:r>
                  <a:rPr lang="en-US" sz="2800" b="1" dirty="0"/>
                  <a:t>zero-knowledge</a:t>
                </a:r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589EB06-34A8-690D-71C8-2FC24F8C8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83899" y="5747026"/>
                <a:ext cx="8376202" cy="954107"/>
              </a:xfrm>
              <a:prstGeom prst="rect">
                <a:avLst/>
              </a:prstGeom>
              <a:blipFill>
                <a:blip r:embed="rId4"/>
                <a:stretch>
                  <a:fillRect l="-1528" t="-7051" b="-17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88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5918" y="1428736"/>
            <a:ext cx="6929486" cy="4929222"/>
          </a:xfrm>
        </p:spPr>
        <p:txBody>
          <a:bodyPr>
            <a:normAutofit/>
          </a:bodyPr>
          <a:lstStyle/>
          <a:p>
            <a:pPr marL="457200" indent="-514350">
              <a:buFont typeface="+mj-lt"/>
              <a:buAutoNum type="arabicPeriod"/>
            </a:pPr>
            <a:r>
              <a:rPr lang="en-US" dirty="0"/>
              <a:t>Interactive Proofs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Zero-Knowledge Proofs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Zero-Knowledge Proofs of Knowledge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err="1"/>
              <a:t>Schnorr’s</a:t>
            </a:r>
            <a:r>
              <a:rPr lang="en-US" dirty="0"/>
              <a:t> protocol for discrete log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Non-Interactive Zero-Knowledge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Applications 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457200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None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731377" y="3263592"/>
            <a:ext cx="1214446" cy="500066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9106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BD82D-951A-E779-0695-3BF6E0018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observation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B1B3B-F429-F6CA-953D-4754C76B9C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94731"/>
                <a:ext cx="8049067" cy="466724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Proofs of knowledge also make sense for “</a:t>
                </a:r>
                <a:r>
                  <a:rPr lang="en-US" b="1" dirty="0">
                    <a:solidFill>
                      <a:srgbClr val="0070C0"/>
                    </a:solidFill>
                  </a:rPr>
                  <a:t>trivial languages</a:t>
                </a:r>
                <a:r>
                  <a:rPr lang="en-US" dirty="0"/>
                  <a:t>”.</a:t>
                </a:r>
              </a:p>
              <a:p>
                <a:pPr marL="0" indent="0">
                  <a:buNone/>
                </a:pPr>
                <a:r>
                  <a:rPr lang="en-US" dirty="0"/>
                  <a:t>For example, consider a </a:t>
                </a:r>
                <a:r>
                  <a:rPr lang="en-US" b="1" dirty="0"/>
                  <a:t>cyclic group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dirty="0"/>
                  <a:t>, its </a:t>
                </a:r>
                <a:r>
                  <a:rPr lang="en-US" b="1" dirty="0"/>
                  <a:t>generator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dirty="0"/>
                  <a:t>, and the following statements:</a:t>
                </a:r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there exists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verifier knows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7B1B3B-F429-F6CA-953D-4754C76B9C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94731"/>
                <a:ext cx="8049067" cy="4667249"/>
              </a:xfrm>
              <a:blipFill>
                <a:blip r:embed="rId2"/>
                <a:stretch>
                  <a:fillRect l="-1514"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7027D3E9-6668-CE80-9694-82D7373D6A13}"/>
              </a:ext>
            </a:extLst>
          </p:cNvPr>
          <p:cNvSpPr/>
          <p:nvPr/>
        </p:nvSpPr>
        <p:spPr>
          <a:xfrm>
            <a:off x="2880471" y="4226961"/>
            <a:ext cx="4317664" cy="587396"/>
          </a:xfrm>
          <a:prstGeom prst="wedgeRectCallout">
            <a:avLst>
              <a:gd name="adj1" fmla="val -16906"/>
              <a:gd name="adj2" fmla="val -8286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is trivially </a:t>
            </a:r>
            <a:r>
              <a:rPr lang="en-US" sz="2400" b="1" dirty="0"/>
              <a:t>always true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0FE95353-D9F8-2CD1-9280-6D120C92327B}"/>
              </a:ext>
            </a:extLst>
          </p:cNvPr>
          <p:cNvSpPr/>
          <p:nvPr/>
        </p:nvSpPr>
        <p:spPr>
          <a:xfrm>
            <a:off x="2691332" y="5516167"/>
            <a:ext cx="4317664" cy="587396"/>
          </a:xfrm>
          <a:prstGeom prst="wedgeRectCallout">
            <a:avLst>
              <a:gd name="adj1" fmla="val -16906"/>
              <a:gd name="adj2" fmla="val -8286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this may sometimes be false </a:t>
            </a:r>
          </a:p>
        </p:txBody>
      </p:sp>
    </p:spTree>
    <p:extLst>
      <p:ext uri="{BB962C8B-B14F-4D97-AF65-F5344CB8AC3E}">
        <p14:creationId xmlns:p14="http://schemas.microsoft.com/office/powerpoint/2010/main" val="361382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6BC4A-7495-4D92-C07B-B92A0E004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80" y="171914"/>
            <a:ext cx="8507040" cy="1325563"/>
          </a:xfrm>
        </p:spPr>
        <p:txBody>
          <a:bodyPr/>
          <a:lstStyle/>
          <a:p>
            <a:r>
              <a:rPr lang="en-US" dirty="0" err="1"/>
              <a:t>Schnorr’s</a:t>
            </a:r>
            <a:r>
              <a:rPr lang="en-US" dirty="0"/>
              <a:t> protocol for discrete log</a:t>
            </a:r>
          </a:p>
        </p:txBody>
      </p:sp>
      <p:pic>
        <p:nvPicPr>
          <p:cNvPr id="4" name="Picture 6" descr="MCj04158080000[1]">
            <a:extLst>
              <a:ext uri="{FF2B5EF4-FFF2-40B4-BE49-F238E27FC236}">
                <a16:creationId xmlns:a16="http://schemas.microsoft.com/office/drawing/2014/main" id="{0DB85505-B69B-D9F9-630E-C3585438CC6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479119" y="4038156"/>
            <a:ext cx="1428760" cy="1462767"/>
          </a:xfrm>
          <a:prstGeom prst="rect">
            <a:avLst/>
          </a:prstGeom>
          <a:noFill/>
        </p:spPr>
      </p:pic>
      <p:pic>
        <p:nvPicPr>
          <p:cNvPr id="5" name="Picture 6" descr="PL412a">
            <a:extLst>
              <a:ext uri="{FF2B5EF4-FFF2-40B4-BE49-F238E27FC236}">
                <a16:creationId xmlns:a16="http://schemas.microsoft.com/office/drawing/2014/main" id="{B67C4B03-83F3-1448-E5AC-5651B083B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15795" y="4013704"/>
            <a:ext cx="1531018" cy="1456425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CD18EC-4203-2CE0-5B28-236625497651}"/>
                  </a:ext>
                </a:extLst>
              </p:cNvPr>
              <p:cNvSpPr txBox="1"/>
              <p:nvPr/>
            </p:nvSpPr>
            <p:spPr>
              <a:xfrm flipH="1">
                <a:off x="2684898" y="3117916"/>
                <a:ext cx="4000528" cy="70788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statement: </a:t>
                </a:r>
              </a:p>
              <a:p>
                <a:pPr algn="ctr"/>
                <a:r>
                  <a:rPr lang="en-US" sz="2000" dirty="0"/>
                  <a:t>prover knows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b="1" dirty="0">
                    <a:solidFill>
                      <a:srgbClr val="0070C0"/>
                    </a:solidFill>
                  </a:rPr>
                  <a:t> </a:t>
                </a:r>
                <a:r>
                  <a:rPr lang="en-US" sz="2000" dirty="0">
                    <a:solidFill>
                      <a:schemeClr val="tx1"/>
                    </a:solidFill>
                  </a:rPr>
                  <a:t>such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DCD18EC-4203-2CE0-5B28-2366254976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684898" y="3117916"/>
                <a:ext cx="4000528" cy="7078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2E8B027-C6B3-AD9A-062A-C458E6ACC136}"/>
              </a:ext>
            </a:extLst>
          </p:cNvPr>
          <p:cNvCxnSpPr>
            <a:stCxn id="6" idx="3"/>
            <a:endCxn id="4" idx="0"/>
          </p:cNvCxnSpPr>
          <p:nvPr/>
        </p:nvCxnSpPr>
        <p:spPr>
          <a:xfrm flipH="1">
            <a:off x="2193499" y="3471859"/>
            <a:ext cx="491399" cy="56629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EAAE8C-0C81-9071-68D6-8E5A030A6494}"/>
              </a:ext>
            </a:extLst>
          </p:cNvPr>
          <p:cNvCxnSpPr>
            <a:cxnSpLocks/>
            <a:stCxn id="6" idx="1"/>
            <a:endCxn id="5" idx="0"/>
          </p:cNvCxnSpPr>
          <p:nvPr/>
        </p:nvCxnSpPr>
        <p:spPr>
          <a:xfrm>
            <a:off x="6685426" y="3471859"/>
            <a:ext cx="395878" cy="54184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8170D6-B79F-F24C-6837-23D2F84DBA00}"/>
                  </a:ext>
                </a:extLst>
              </p:cNvPr>
              <p:cNvSpPr txBox="1"/>
              <p:nvPr/>
            </p:nvSpPr>
            <p:spPr>
              <a:xfrm>
                <a:off x="403909" y="1922102"/>
                <a:ext cx="833618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– a group with prime order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 and generator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2400" b="1" dirty="0">
                    <a:solidFill>
                      <a:srgbClr val="0070C0"/>
                    </a:solidFill>
                  </a:rPr>
                  <a:t>.</a:t>
                </a:r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08170D6-B79F-F24C-6837-23D2F84DBA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09" y="1922102"/>
                <a:ext cx="8336182" cy="461665"/>
              </a:xfrm>
              <a:prstGeom prst="rect">
                <a:avLst/>
              </a:prstGeom>
              <a:blipFill>
                <a:blip r:embed="rId5"/>
                <a:stretch>
                  <a:fillRect l="-14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374EEFC2-11D8-D8A4-4494-26176F5136C8}"/>
              </a:ext>
            </a:extLst>
          </p:cNvPr>
          <p:cNvGrpSpPr/>
          <p:nvPr/>
        </p:nvGrpSpPr>
        <p:grpSpPr>
          <a:xfrm>
            <a:off x="3683136" y="4199093"/>
            <a:ext cx="2075627" cy="1143008"/>
            <a:chOff x="3500430" y="2582834"/>
            <a:chExt cx="2071702" cy="858844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F3B5C12-A4B1-D557-ECE9-792D769F5AE8}"/>
                </a:ext>
              </a:extLst>
            </p:cNvPr>
            <p:cNvCxnSpPr/>
            <p:nvPr/>
          </p:nvCxnSpPr>
          <p:spPr>
            <a:xfrm>
              <a:off x="3571868" y="2582834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2778829-FC69-DFB4-82D8-8D6F47E308F3}"/>
                </a:ext>
              </a:extLst>
            </p:cNvPr>
            <p:cNvCxnSpPr/>
            <p:nvPr/>
          </p:nvCxnSpPr>
          <p:spPr>
            <a:xfrm>
              <a:off x="3571868" y="3011462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98E8CD8-43BF-CD01-A559-BE0B784AD8BA}"/>
                </a:ext>
              </a:extLst>
            </p:cNvPr>
            <p:cNvCxnSpPr/>
            <p:nvPr/>
          </p:nvCxnSpPr>
          <p:spPr>
            <a:xfrm rot="10800000">
              <a:off x="3500430" y="2797148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A722565-5784-FBEA-B614-AAF72C72FF35}"/>
                </a:ext>
              </a:extLst>
            </p:cNvPr>
            <p:cNvCxnSpPr/>
            <p:nvPr/>
          </p:nvCxnSpPr>
          <p:spPr>
            <a:xfrm>
              <a:off x="3571868" y="3440090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87C7EAC-021B-A5E2-DC66-01F9F75BAD90}"/>
                </a:ext>
              </a:extLst>
            </p:cNvPr>
            <p:cNvCxnSpPr/>
            <p:nvPr/>
          </p:nvCxnSpPr>
          <p:spPr>
            <a:xfrm rot="10800000">
              <a:off x="3500430" y="3225776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378C08-6BEF-345B-1372-0058D82C5302}"/>
                  </a:ext>
                </a:extLst>
              </p:cNvPr>
              <p:cNvSpPr txBox="1"/>
              <p:nvPr/>
            </p:nvSpPr>
            <p:spPr>
              <a:xfrm flipH="1">
                <a:off x="492978" y="6000616"/>
                <a:ext cx="85814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In other words, the relation is defined as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r>
                      <a:rPr lang="en-US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 </m:t>
                    </m:r>
                    <m:d>
                      <m:dPr>
                        <m:begChr m:val="{"/>
                        <m:endChr m:val="}"/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d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:</m:t>
                        </m:r>
                        <m:sSup>
                          <m:sSup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p>
                        </m:sSup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9378C08-6BEF-345B-1372-0058D82C5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92978" y="6000616"/>
                <a:ext cx="8581448" cy="461665"/>
              </a:xfrm>
              <a:prstGeom prst="rect">
                <a:avLst/>
              </a:prstGeom>
              <a:blipFill>
                <a:blip r:embed="rId6"/>
                <a:stretch>
                  <a:fillRect l="-1136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895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991" y="242117"/>
            <a:ext cx="78867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Schnorr’s</a:t>
            </a:r>
            <a:r>
              <a:rPr lang="en-US" dirty="0"/>
              <a:t> protocol</a:t>
            </a:r>
            <a:endParaRPr lang="pl-PL" dirty="0"/>
          </a:p>
        </p:txBody>
      </p:sp>
      <p:pic>
        <p:nvPicPr>
          <p:cNvPr id="4" name="Picture 6" descr="MCj0415808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4706" y="1567680"/>
            <a:ext cx="1400194" cy="1433522"/>
          </a:xfrm>
          <a:prstGeom prst="rect">
            <a:avLst/>
          </a:prstGeom>
          <a:noFill/>
        </p:spPr>
      </p:pic>
      <p:pic>
        <p:nvPicPr>
          <p:cNvPr id="5" name="Picture 4" descr="PL412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83361" y="1567680"/>
            <a:ext cx="1501744" cy="142857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539643" y="2491328"/>
            <a:ext cx="989182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verifier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7005" y="2491328"/>
            <a:ext cx="917494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prover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724976" y="1912636"/>
                <a:ext cx="1258101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latin typeface="Cambria Math" panose="02040503050406030204" pitchFamily="18" charset="0"/>
                  </a:rPr>
                  <a:t>knows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:=</m:t>
                      </m:r>
                      <m:r>
                        <a:rPr lang="en-US" sz="2400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sz="2400" b="1" i="1" baseline="30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pl-PL" sz="24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4976" y="1912636"/>
                <a:ext cx="1258101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82" b="-735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546350" y="2044700"/>
                <a:ext cx="12947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knows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350" y="2044700"/>
                <a:ext cx="1294713" cy="461665"/>
              </a:xfrm>
              <a:prstGeom prst="rect">
                <a:avLst/>
              </a:prstGeom>
              <a:blipFill>
                <a:blip r:embed="rId5"/>
                <a:stretch>
                  <a:fillRect l="-7547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334800" y="3311731"/>
                <a:ext cx="1211550" cy="8781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800" y="3311731"/>
                <a:ext cx="1211550" cy="878126"/>
              </a:xfrm>
              <a:prstGeom prst="rect">
                <a:avLst/>
              </a:prstGeom>
              <a:blipFill rotWithShape="0">
                <a:blip r:embed="rId6"/>
                <a:stretch>
                  <a:fillRect l="-150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174703" y="257167"/>
                <a:ext cx="2277147" cy="707886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𝑮</m:t>
                    </m:r>
                  </m:oMath>
                </a14:m>
                <a:r>
                  <a:rPr lang="en-US" sz="2000" b="1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ＭＳ Ｐゴシック" pitchFamily="34" charset="-128"/>
                  </a:rPr>
                  <a:t> </a:t>
                </a:r>
                <a:r>
                  <a:rPr lang="en-US" sz="2000" b="1" dirty="0">
                    <a:latin typeface="Cambria Math" panose="02040503050406030204" pitchFamily="18" charset="0"/>
                    <a:ea typeface="ＭＳ Ｐゴシック" pitchFamily="34" charset="-128"/>
                  </a:rPr>
                  <a:t>– group, </a:t>
                </a:r>
                <a14:m>
                  <m:oMath xmlns:m="http://schemas.openxmlformats.org/officeDocument/2006/math">
                    <m:r>
                      <a:rPr lang="en-GB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𝒒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=|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𝑮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|</m:t>
                    </m:r>
                  </m:oMath>
                </a14:m>
                <a:endParaRPr lang="pl-PL" sz="2000" dirty="0"/>
              </a:p>
              <a:p>
                <a14:m>
                  <m:oMath xmlns:m="http://schemas.openxmlformats.org/officeDocument/2006/math">
                    <m:r>
                      <a:rPr lang="en-GB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𝒈</m:t>
                    </m:r>
                  </m:oMath>
                </a14:m>
                <a:r>
                  <a:rPr lang="en-US" sz="2000" b="1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ＭＳ Ｐゴシック" pitchFamily="34" charset="-128"/>
                  </a:rPr>
                  <a:t> </a:t>
                </a:r>
                <a:r>
                  <a:rPr lang="en-US" sz="2000" b="1" dirty="0">
                    <a:latin typeface="Cambria Math" panose="02040503050406030204" pitchFamily="18" charset="0"/>
                    <a:ea typeface="ＭＳ Ｐゴシック" pitchFamily="34" charset="-128"/>
                  </a:rPr>
                  <a:t>– generator 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4703" y="257167"/>
                <a:ext cx="2277147" cy="70788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>
            <a:off x="2724150" y="3638633"/>
            <a:ext cx="33274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194528" y="3407800"/>
                <a:ext cx="420307" cy="5232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pl-PL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4528" y="3407800"/>
                <a:ext cx="420307" cy="52322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642145" y="3796896"/>
                <a:ext cx="1189108" cy="494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145" y="3796896"/>
                <a:ext cx="1189108" cy="494879"/>
              </a:xfrm>
              <a:prstGeom prst="rect">
                <a:avLst/>
              </a:prstGeom>
              <a:blipFill rotWithShape="0">
                <a:blip r:embed="rId9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 flipH="1" flipV="1">
            <a:off x="2724150" y="4587215"/>
            <a:ext cx="3327400" cy="73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219019" y="4332989"/>
                <a:ext cx="455573" cy="5232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pl-PL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019" y="4332989"/>
                <a:ext cx="455573" cy="523220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41329" y="5014892"/>
                <a:ext cx="27286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𝒓𝒙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329" y="5014892"/>
                <a:ext cx="2728632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1466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/>
          <p:nvPr/>
        </p:nvCxnSpPr>
        <p:spPr>
          <a:xfrm>
            <a:off x="2748641" y="5597355"/>
            <a:ext cx="33274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219019" y="5366522"/>
                <a:ext cx="442750" cy="5232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pl-PL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9019" y="5366522"/>
                <a:ext cx="442750" cy="52322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6283361" y="5302250"/>
                <a:ext cx="1932837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output 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yes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/>
                  <a:t>iff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3361" y="5302250"/>
                <a:ext cx="1932837" cy="830997"/>
              </a:xfrm>
              <a:prstGeom prst="rect">
                <a:avLst/>
              </a:prstGeom>
              <a:blipFill rotWithShape="0">
                <a:blip r:embed="rId13"/>
                <a:stretch>
                  <a:fillRect l="-5047" t="-5882" r="-3785" b="-735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97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7" grpId="0" animBg="1"/>
      <p:bldP spid="18" grpId="0"/>
      <p:bldP spid="24" grpId="0" animBg="1"/>
      <p:bldP spid="25" grpId="0"/>
      <p:bldP spid="27" grpId="0" animBg="1"/>
      <p:bldP spid="2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125C3-2D98-1087-1846-008CC04D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350" y="360156"/>
            <a:ext cx="7886700" cy="1325563"/>
          </a:xfrm>
        </p:spPr>
        <p:txBody>
          <a:bodyPr/>
          <a:lstStyle/>
          <a:p>
            <a:r>
              <a:rPr lang="en-US" dirty="0"/>
              <a:t>Fact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E7439-7CB3-15E2-93C2-EBBE0F884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61493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/>
              <a:t>Schnorr’s</a:t>
            </a:r>
            <a:r>
              <a:rPr lang="en-US" dirty="0"/>
              <a:t> protocol is an </a:t>
            </a:r>
            <a:r>
              <a:rPr lang="en-US" b="1" dirty="0">
                <a:solidFill>
                  <a:srgbClr val="0070C0"/>
                </a:solidFill>
              </a:rPr>
              <a:t>Honest</a:t>
            </a:r>
            <a:r>
              <a:rPr lang="pl-PL" b="1" dirty="0">
                <a:solidFill>
                  <a:srgbClr val="0070C0"/>
                </a:solidFill>
              </a:rPr>
              <a:t>-</a:t>
            </a:r>
            <a:r>
              <a:rPr lang="en-US" b="1" dirty="0">
                <a:solidFill>
                  <a:srgbClr val="0070C0"/>
                </a:solidFill>
              </a:rPr>
              <a:t>Verifier </a:t>
            </a:r>
            <a:r>
              <a:rPr lang="en-US" b="1" dirty="0"/>
              <a:t>Zero-Knowledge Proof of Knowledge </a:t>
            </a:r>
            <a:r>
              <a:rPr lang="en-US" dirty="0"/>
              <a:t>of discrete logarithm.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r>
              <a:rPr lang="en-US" b="1" u="sng" dirty="0">
                <a:solidFill>
                  <a:srgbClr val="00B050"/>
                </a:solidFill>
              </a:rPr>
              <a:t>Proof</a:t>
            </a:r>
            <a:r>
              <a:rPr lang="en-US" b="1" dirty="0"/>
              <a:t>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We need to show </a:t>
            </a:r>
          </a:p>
          <a:p>
            <a:r>
              <a:rPr lang="en-US" dirty="0"/>
              <a:t>completeness</a:t>
            </a:r>
          </a:p>
          <a:p>
            <a:r>
              <a:rPr lang="en-US" dirty="0"/>
              <a:t>knowledge-soundness</a:t>
            </a:r>
          </a:p>
          <a:p>
            <a:r>
              <a:rPr lang="en-US" dirty="0"/>
              <a:t>honest-verifier zero knowledge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17E57E4-1132-E032-C3AC-325857C2CC4D}"/>
              </a:ext>
            </a:extLst>
          </p:cNvPr>
          <p:cNvSpPr/>
          <p:nvPr/>
        </p:nvSpPr>
        <p:spPr>
          <a:xfrm>
            <a:off x="3255065" y="1088335"/>
            <a:ext cx="4805569" cy="546651"/>
          </a:xfrm>
          <a:prstGeom prst="wedgeRectCallout">
            <a:avLst>
              <a:gd name="adj1" fmla="val -20833"/>
              <a:gd name="adj2" fmla="val 8886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verifier has to follow the protocol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D939381-CFF8-448D-07BB-F68273C9E097}"/>
              </a:ext>
            </a:extLst>
          </p:cNvPr>
          <p:cNvSpPr/>
          <p:nvPr/>
        </p:nvSpPr>
        <p:spPr>
          <a:xfrm>
            <a:off x="1257300" y="2955303"/>
            <a:ext cx="7026965" cy="1177788"/>
          </a:xfrm>
          <a:prstGeom prst="wedgeRectCallout">
            <a:avLst>
              <a:gd name="adj1" fmla="val -17093"/>
              <a:gd name="adj2" fmla="val -6959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sz="2400" dirty="0" err="1"/>
              <a:t>Schnorr’s</a:t>
            </a:r>
            <a:r>
              <a:rPr lang="en-US" sz="2400" dirty="0"/>
              <a:t> protocol is </a:t>
            </a:r>
            <a:r>
              <a:rPr lang="en-US" sz="2400" b="1" u="sng" dirty="0">
                <a:solidFill>
                  <a:srgbClr val="00B050"/>
                </a:solidFill>
              </a:rPr>
              <a:t>believed</a:t>
            </a:r>
            <a:r>
              <a:rPr lang="en-US" sz="2400" dirty="0"/>
              <a:t> to be also </a:t>
            </a:r>
            <a:r>
              <a:rPr lang="pl-PL" sz="2400" b="1" dirty="0">
                <a:solidFill>
                  <a:srgbClr val="FF0000"/>
                </a:solidFill>
              </a:rPr>
              <a:t>Z</a:t>
            </a:r>
            <a:r>
              <a:rPr lang="en-US" sz="2400" b="1" dirty="0" err="1">
                <a:solidFill>
                  <a:srgbClr val="FF0000"/>
                </a:solidFill>
              </a:rPr>
              <a:t>ero</a:t>
            </a:r>
            <a:r>
              <a:rPr lang="pl-PL" sz="2400" b="1" dirty="0">
                <a:solidFill>
                  <a:srgbClr val="FF0000"/>
                </a:solidFill>
              </a:rPr>
              <a:t>-K</a:t>
            </a:r>
            <a:r>
              <a:rPr lang="en-US" sz="2400" b="1" dirty="0" err="1">
                <a:solidFill>
                  <a:srgbClr val="FF0000"/>
                </a:solidFill>
              </a:rPr>
              <a:t>nowledge</a:t>
            </a:r>
            <a:r>
              <a:rPr lang="en-US" sz="2400" dirty="0"/>
              <a:t>, but nobody can prove it (from standard assumptions).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20144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0872" y="2807642"/>
            <a:ext cx="7886700" cy="1325563"/>
          </a:xfrm>
        </p:spPr>
        <p:txBody>
          <a:bodyPr/>
          <a:lstStyle/>
          <a:p>
            <a:r>
              <a:rPr lang="en-US" dirty="0"/>
              <a:t>Why is this protocol complete?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82369" y="4273549"/>
                <a:ext cx="7886700" cy="258445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p>
                      <m:r>
                        <a:rPr lang="en-US" sz="32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𝒓𝒙</m:t>
                          </m:r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𝒈</m:t>
                                  </m:r>
                                </m:e>
                                <m:sup>
                                  <m:r>
                                    <a:rPr lang="en-US" sz="32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</m:sSup>
                      <m:r>
                        <a:rPr lang="en-US" sz="3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3200" dirty="0"/>
              </a:p>
              <a:p>
                <a:pPr marL="30861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𝒓𝒙</m:t>
                          </m:r>
                          <m:r>
                            <a:rPr lang="en-US" sz="3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3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  <m:r>
                        <a:rPr lang="en-US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𝒓𝒙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  <a:p>
                <a:pPr marL="30861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sz="32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𝒌</m:t>
                          </m:r>
                        </m:sup>
                      </m:sSup>
                    </m:oMath>
                  </m:oMathPara>
                </a14:m>
                <a:endParaRPr lang="en-US" sz="32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3086100" indent="0">
                  <a:buNone/>
                </a:pP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3200" dirty="0"/>
                  <a:t> </a:t>
                </a:r>
                <a:endParaRPr lang="pl-PL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2369" y="4273549"/>
                <a:ext cx="7886700" cy="258445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3377997" y="894115"/>
            <a:ext cx="5415033" cy="1743800"/>
            <a:chOff x="354262" y="3311731"/>
            <a:chExt cx="8198671" cy="31627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1215909" y="3311731"/>
                  <a:ext cx="1449331" cy="12365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</m:sSub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p>
                        </m:sSup>
                      </m:oMath>
                    </m:oMathPara>
                  </a14:m>
                  <a:endParaRPr lang="pl-PL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15909" y="3311731"/>
                  <a:ext cx="1449331" cy="123658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/>
            <p:cNvCxnSpPr/>
            <p:nvPr/>
          </p:nvCxnSpPr>
          <p:spPr>
            <a:xfrm>
              <a:off x="2724150" y="3638633"/>
              <a:ext cx="33274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4194528" y="3407799"/>
                  <a:ext cx="534434" cy="72569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pl-PL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4528" y="3407799"/>
                  <a:ext cx="534434" cy="72569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6408619" y="3796897"/>
                  <a:ext cx="1422633" cy="71522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sub>
                        </m:sSub>
                      </m:oMath>
                    </m:oMathPara>
                  </a14:m>
                  <a:endParaRPr lang="pl-PL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619" y="3796897"/>
                  <a:ext cx="1422633" cy="71522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6250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 flipH="1" flipV="1">
              <a:off x="2724150" y="4587215"/>
              <a:ext cx="3327400" cy="738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4219019" y="4332988"/>
                  <a:ext cx="573268" cy="72569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oMath>
                    </m:oMathPara>
                  </a14:m>
                  <a:endParaRPr lang="pl-PL" sz="16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9019" y="4332988"/>
                  <a:ext cx="573268" cy="72569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/>
                <p:cNvSpPr txBox="1"/>
                <p:nvPr/>
              </p:nvSpPr>
              <p:spPr>
                <a:xfrm>
                  <a:off x="354262" y="4875801"/>
                  <a:ext cx="3172624" cy="66987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𝒓𝒙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𝐦𝐨𝐝</m:t>
                        </m:r>
                        <m:r>
                          <a:rPr lang="en-US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oMath>
                    </m:oMathPara>
                  </a14:m>
                  <a:endParaRPr lang="pl-PL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262" y="4875801"/>
                  <a:ext cx="3172624" cy="66987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/>
            <p:cNvCxnSpPr/>
            <p:nvPr/>
          </p:nvCxnSpPr>
          <p:spPr>
            <a:xfrm>
              <a:off x="2748641" y="5597355"/>
              <a:ext cx="332740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/>
                <p:cNvSpPr txBox="1"/>
                <p:nvPr/>
              </p:nvSpPr>
              <p:spPr>
                <a:xfrm>
                  <a:off x="4219019" y="5366523"/>
                  <a:ext cx="558704" cy="72569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oMath>
                    </m:oMathPara>
                  </a14:m>
                  <a:endParaRPr lang="pl-PL" sz="20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9019" y="5366523"/>
                  <a:ext cx="558704" cy="72569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/>
                <p:cNvSpPr txBox="1"/>
                <p:nvPr/>
              </p:nvSpPr>
              <p:spPr>
                <a:xfrm>
                  <a:off x="6283361" y="5302251"/>
                  <a:ext cx="2269572" cy="11722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output </a:t>
                  </a:r>
                  <a:r>
                    <a:rPr lang="en-US" b="1" dirty="0">
                      <a:solidFill>
                        <a:srgbClr val="FF0000"/>
                      </a:solidFill>
                    </a:rPr>
                    <a:t>yes</a:t>
                  </a:r>
                  <a:r>
                    <a:rPr lang="en-US" dirty="0">
                      <a:solidFill>
                        <a:srgbClr val="FF0000"/>
                      </a:solidFill>
                    </a:rPr>
                    <a:t> </a:t>
                  </a:r>
                  <a:r>
                    <a:rPr lang="en-US" dirty="0"/>
                    <a:t>iff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p>
                        </m:s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p>
                        </m:s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pl-PL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Box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3361" y="5302251"/>
                  <a:ext cx="2269572" cy="117227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673" t="-6604" r="-3265" b="-3774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Rectangle 14"/>
          <p:cNvSpPr/>
          <p:nvPr/>
        </p:nvSpPr>
        <p:spPr>
          <a:xfrm>
            <a:off x="3160794" y="354157"/>
            <a:ext cx="5794940" cy="240480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sz="20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7821689" y="471497"/>
                <a:ext cx="98937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:=</m:t>
                      </m:r>
                      <m:r>
                        <a:rPr lang="en-US" b="1" i="1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b="1" i="1" baseline="30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1689" y="471497"/>
                <a:ext cx="989373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97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57E4BC57-8B53-8684-AB2E-A4D300B02FD7}"/>
              </a:ext>
            </a:extLst>
          </p:cNvPr>
          <p:cNvSpPr/>
          <p:nvPr/>
        </p:nvSpPr>
        <p:spPr>
          <a:xfrm>
            <a:off x="611978" y="950774"/>
            <a:ext cx="5484911" cy="5452349"/>
          </a:xfrm>
          <a:prstGeom prst="wedgeRoundRectCallout">
            <a:avLst>
              <a:gd name="adj1" fmla="val 58924"/>
              <a:gd name="adj2" fmla="val -2662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548A7-1620-A99E-CEF0-DB595A393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024" y="105436"/>
            <a:ext cx="7886700" cy="925030"/>
          </a:xfrm>
        </p:spPr>
        <p:txBody>
          <a:bodyPr/>
          <a:lstStyle/>
          <a:p>
            <a:r>
              <a:rPr lang="en-US" dirty="0"/>
              <a:t>Knowledge soundness</a:t>
            </a:r>
          </a:p>
        </p:txBody>
      </p:sp>
      <p:pic>
        <p:nvPicPr>
          <p:cNvPr id="4" name="Picture 6" descr="MCj04158080000[1]">
            <a:extLst>
              <a:ext uri="{FF2B5EF4-FFF2-40B4-BE49-F238E27FC236}">
                <a16:creationId xmlns:a16="http://schemas.microsoft.com/office/drawing/2014/main" id="{0A736302-0BA0-A1E6-9693-22476D872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4706" y="1567680"/>
            <a:ext cx="1400194" cy="143352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24FA2B-C60E-16DA-AC74-21CBCB25BC53}"/>
              </a:ext>
            </a:extLst>
          </p:cNvPr>
          <p:cNvSpPr txBox="1"/>
          <p:nvPr/>
        </p:nvSpPr>
        <p:spPr>
          <a:xfrm>
            <a:off x="1197005" y="2491328"/>
            <a:ext cx="917494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prover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AE92C60-0D1A-C119-A555-DC8A28981547}"/>
              </a:ext>
            </a:extLst>
          </p:cNvPr>
          <p:cNvCxnSpPr/>
          <p:nvPr/>
        </p:nvCxnSpPr>
        <p:spPr>
          <a:xfrm>
            <a:off x="2574361" y="2040666"/>
            <a:ext cx="33274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8964EE-9E6C-1A8C-6029-A83262284884}"/>
                  </a:ext>
                </a:extLst>
              </p:cNvPr>
              <p:cNvSpPr txBox="1"/>
              <p:nvPr/>
            </p:nvSpPr>
            <p:spPr>
              <a:xfrm>
                <a:off x="4044739" y="1809833"/>
                <a:ext cx="420307" cy="5232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pl-PL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C8964EE-9E6C-1A8C-6029-A83262284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4739" y="1809833"/>
                <a:ext cx="420307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7ACB3C-673F-654D-10FF-9D010B9380EC}"/>
                  </a:ext>
                </a:extLst>
              </p:cNvPr>
              <p:cNvSpPr txBox="1"/>
              <p:nvPr/>
            </p:nvSpPr>
            <p:spPr>
              <a:xfrm>
                <a:off x="6894758" y="2504231"/>
                <a:ext cx="1336520" cy="494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27ACB3C-673F-654D-10FF-9D010B9380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758" y="2504231"/>
                <a:ext cx="1336520" cy="494879"/>
              </a:xfrm>
              <a:prstGeom prst="rect">
                <a:avLst/>
              </a:prstGeom>
              <a:blipFill>
                <a:blip r:embed="rId4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D17499D-628F-B475-A35D-AD268186448F}"/>
              </a:ext>
            </a:extLst>
          </p:cNvPr>
          <p:cNvCxnSpPr/>
          <p:nvPr/>
        </p:nvCxnSpPr>
        <p:spPr>
          <a:xfrm flipH="1" flipV="1">
            <a:off x="2540430" y="2751033"/>
            <a:ext cx="3327400" cy="73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4644-9A2D-D33C-B4EE-EEDFFA08ECFE}"/>
                  </a:ext>
                </a:extLst>
              </p:cNvPr>
              <p:cNvSpPr txBox="1"/>
              <p:nvPr/>
            </p:nvSpPr>
            <p:spPr>
              <a:xfrm>
                <a:off x="3973634" y="2496807"/>
                <a:ext cx="627544" cy="5232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l-PL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4664644-9A2D-D33C-B4EE-EEDFFA08E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3634" y="2496807"/>
                <a:ext cx="627544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858EDDC-79DB-C9D0-E794-F22F3D24E0F9}"/>
              </a:ext>
            </a:extLst>
          </p:cNvPr>
          <p:cNvCxnSpPr/>
          <p:nvPr/>
        </p:nvCxnSpPr>
        <p:spPr>
          <a:xfrm>
            <a:off x="2574361" y="3505086"/>
            <a:ext cx="33274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EDA5E8-8102-FBDD-3344-939B1CB5FC95}"/>
                  </a:ext>
                </a:extLst>
              </p:cNvPr>
              <p:cNvSpPr txBox="1"/>
              <p:nvPr/>
            </p:nvSpPr>
            <p:spPr>
              <a:xfrm>
                <a:off x="3957292" y="3243476"/>
                <a:ext cx="614720" cy="5232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pl-PL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EDA5E8-8102-FBDD-3344-939B1CB5FC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7292" y="3243476"/>
                <a:ext cx="614720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F8432C-FCD4-0C2E-5081-1A5C4A504815}"/>
                  </a:ext>
                </a:extLst>
              </p:cNvPr>
              <p:cNvSpPr txBox="1"/>
              <p:nvPr/>
            </p:nvSpPr>
            <p:spPr>
              <a:xfrm>
                <a:off x="6467843" y="3160644"/>
                <a:ext cx="217651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knows</a:t>
                </a:r>
                <a:r>
                  <a:rPr lang="pl-PL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pl-PL" sz="24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pl-PL" sz="2400" dirty="0"/>
                  <a:t> </a:t>
                </a:r>
                <a:r>
                  <a:rPr lang="en-US" sz="2400" dirty="0"/>
                  <a:t>such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sup>
                      </m:s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sup>
                      </m:s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F8432C-FCD4-0C2E-5081-1A5C4A5048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843" y="3160644"/>
                <a:ext cx="2176519" cy="1200329"/>
              </a:xfrm>
              <a:prstGeom prst="rect">
                <a:avLst/>
              </a:prstGeom>
              <a:blipFill>
                <a:blip r:embed="rId7"/>
                <a:stretch>
                  <a:fillRect t="-4061" b="-4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Content Placeholder 4">
            <a:extLst>
              <a:ext uri="{FF2B5EF4-FFF2-40B4-BE49-F238E27FC236}">
                <a16:creationId xmlns:a16="http://schemas.microsoft.com/office/drawing/2014/main" id="{32785037-DCC6-FD22-66FE-CB13E21957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214" y="218283"/>
            <a:ext cx="2162081" cy="2162081"/>
          </a:xfr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B78BA14-9CC5-10FD-6770-BBDFE940BD99}"/>
              </a:ext>
            </a:extLst>
          </p:cNvPr>
          <p:cNvSpPr txBox="1"/>
          <p:nvPr/>
        </p:nvSpPr>
        <p:spPr>
          <a:xfrm>
            <a:off x="6531214" y="1446528"/>
            <a:ext cx="2162081" cy="83099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knowledge extractor</a:t>
            </a:r>
          </a:p>
        </p:txBody>
      </p:sp>
      <p:sp>
        <p:nvSpPr>
          <p:cNvPr id="22" name="Arrow: Curved Right 21">
            <a:extLst>
              <a:ext uri="{FF2B5EF4-FFF2-40B4-BE49-F238E27FC236}">
                <a16:creationId xmlns:a16="http://schemas.microsoft.com/office/drawing/2014/main" id="{03B6F364-5F7B-BB78-11E3-7688CE9A59F6}"/>
              </a:ext>
            </a:extLst>
          </p:cNvPr>
          <p:cNvSpPr/>
          <p:nvPr/>
        </p:nvSpPr>
        <p:spPr>
          <a:xfrm rot="10800000" flipH="1">
            <a:off x="2966278" y="3879074"/>
            <a:ext cx="433879" cy="656722"/>
          </a:xfrm>
          <a:prstGeom prst="curvedRightArrow">
            <a:avLst>
              <a:gd name="adj1" fmla="val 25000"/>
              <a:gd name="adj2" fmla="val 5053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E9AE1FB-B032-701A-6611-F8A95BD22821}"/>
              </a:ext>
            </a:extLst>
          </p:cNvPr>
          <p:cNvSpPr txBox="1"/>
          <p:nvPr/>
        </p:nvSpPr>
        <p:spPr>
          <a:xfrm>
            <a:off x="3256196" y="3948712"/>
            <a:ext cx="201377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rewind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85C2F68-9B5E-FD5C-270A-66354784048A}"/>
              </a:ext>
            </a:extLst>
          </p:cNvPr>
          <p:cNvCxnSpPr/>
          <p:nvPr/>
        </p:nvCxnSpPr>
        <p:spPr>
          <a:xfrm flipH="1" flipV="1">
            <a:off x="2506499" y="5009423"/>
            <a:ext cx="3327400" cy="73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DEEB6A-FFAF-1B84-10CD-F4AFB0582A6F}"/>
                  </a:ext>
                </a:extLst>
              </p:cNvPr>
              <p:cNvSpPr txBox="1"/>
              <p:nvPr/>
            </p:nvSpPr>
            <p:spPr>
              <a:xfrm>
                <a:off x="4001368" y="4755197"/>
                <a:ext cx="627544" cy="5232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l-PL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6DEEB6A-FFAF-1B84-10CD-F4AFB0582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368" y="4755197"/>
                <a:ext cx="627544" cy="5232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FE8E46-2122-3346-C957-D0563545712A}"/>
              </a:ext>
            </a:extLst>
          </p:cNvPr>
          <p:cNvCxnSpPr/>
          <p:nvPr/>
        </p:nvCxnSpPr>
        <p:spPr>
          <a:xfrm>
            <a:off x="2540430" y="5763476"/>
            <a:ext cx="33274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0C1A62-E3AF-468E-776D-3C1DE82019BC}"/>
                  </a:ext>
                </a:extLst>
              </p:cNvPr>
              <p:cNvSpPr txBox="1"/>
              <p:nvPr/>
            </p:nvSpPr>
            <p:spPr>
              <a:xfrm>
                <a:off x="4001368" y="5501866"/>
                <a:ext cx="614719" cy="52322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  <m:sub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l-PL" sz="28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C0C1A62-E3AF-468E-776D-3C1DE82019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1368" y="5501866"/>
                <a:ext cx="614719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686F4CB-7DA2-11D9-DBE2-A107570C69A2}"/>
                  </a:ext>
                </a:extLst>
              </p:cNvPr>
              <p:cNvSpPr txBox="1"/>
              <p:nvPr/>
            </p:nvSpPr>
            <p:spPr>
              <a:xfrm>
                <a:off x="6762325" y="4755059"/>
                <a:ext cx="1336520" cy="494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686F4CB-7DA2-11D9-DBE2-A107570C6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2325" y="4755059"/>
                <a:ext cx="1336520" cy="494879"/>
              </a:xfrm>
              <a:prstGeom prst="rect">
                <a:avLst/>
              </a:prstGeom>
              <a:blipFill>
                <a:blip r:embed="rId11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9E5235-5EBF-790F-1464-C3488BF947A8}"/>
                  </a:ext>
                </a:extLst>
              </p:cNvPr>
              <p:cNvSpPr txBox="1"/>
              <p:nvPr/>
            </p:nvSpPr>
            <p:spPr>
              <a:xfrm>
                <a:off x="6447711" y="5411472"/>
                <a:ext cx="206421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dirty="0"/>
                  <a:t>knows</a:t>
                </a:r>
                <a:r>
                  <a:rPr lang="pl-PL" sz="24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pl-PL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pl-PL" sz="24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400" dirty="0"/>
                  <a:t>such that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p>
                      </m:s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p>
                      </m:s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79E5235-5EBF-790F-1464-C3488BF94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711" y="5411472"/>
                <a:ext cx="2064218" cy="1200329"/>
              </a:xfrm>
              <a:prstGeom prst="rect">
                <a:avLst/>
              </a:prstGeom>
              <a:blipFill>
                <a:blip r:embed="rId12"/>
                <a:stretch>
                  <a:fillRect t="-4061" b="-4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8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1" grpId="0" animBg="1"/>
      <p:bldP spid="12" grpId="0"/>
      <p:bldP spid="14" grpId="0" animBg="1"/>
      <p:bldP spid="14" grpId="1" animBg="1"/>
      <p:bldP spid="17" grpId="0" animBg="1"/>
      <p:bldP spid="17" grpId="1" animBg="1"/>
      <p:bldP spid="18" grpId="0"/>
      <p:bldP spid="20" grpId="0" animBg="1"/>
      <p:bldP spid="22" grpId="0" animBg="1"/>
      <p:bldP spid="23" grpId="0"/>
      <p:bldP spid="25" grpId="0" animBg="1"/>
      <p:bldP spid="27" grpId="0" animBg="1"/>
      <p:bldP spid="28" grpId="0"/>
      <p:bldP spid="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71422"/>
            <a:ext cx="8229600" cy="1143000"/>
          </a:xfrm>
        </p:spPr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0" y="1709802"/>
                <a:ext cx="9144000" cy="95410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lIns="216000">
                <a:spAutoFit/>
              </a:bodyPr>
              <a:lstStyle/>
              <a:p>
                <a:pPr>
                  <a:buNone/>
                </a:pPr>
                <a:r>
                  <a:rPr lang="en-US" sz="2800" dirty="0"/>
                  <a:t>Suppose we are given a protocol consisting of two randomized machines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709802"/>
                <a:ext cx="9144000" cy="9541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3159290"/>
                <a:ext cx="9144000" cy="954107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lIns="216000">
                <a:spAutoFit/>
              </a:bodyPr>
              <a:lstStyle/>
              <a:p>
                <a:pPr>
                  <a:buNone/>
                </a:pPr>
                <a:r>
                  <a:rPr lang="en-US" sz="2800" dirty="0"/>
                  <a:t>Machines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and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take some common input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, and then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outputs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yes </a:t>
                </a:r>
                <a:r>
                  <a:rPr lang="en-US" sz="2800" dirty="0"/>
                  <a:t>or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no</a:t>
                </a:r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159290"/>
                <a:ext cx="9144000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0" y="4746779"/>
                <a:ext cx="9144000" cy="954107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lIns="216000">
                <a:spAutoFit/>
              </a:bodyPr>
              <a:lstStyle/>
              <a:p>
                <a:pPr>
                  <a:buNone/>
                </a:pPr>
                <a:r>
                  <a:rPr lang="en-US" sz="2800" dirty="0"/>
                  <a:t>We say that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800" b="1" dirty="0">
                    <a:solidFill>
                      <a:srgbClr val="0070C0"/>
                    </a:solidFill>
                  </a:rPr>
                  <a:t>accepts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800" b="1" dirty="0"/>
                  <a:t> </a:t>
                </a:r>
                <a:r>
                  <a:rPr lang="en-US" sz="2800" dirty="0"/>
                  <a:t>outputs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yes</a:t>
                </a:r>
                <a:r>
                  <a:rPr lang="en-US" sz="2800" dirty="0"/>
                  <a:t>.  Otherwise we say that it </a:t>
                </a:r>
                <a:r>
                  <a:rPr lang="en-US" sz="2800" b="1" dirty="0">
                    <a:solidFill>
                      <a:srgbClr val="0070C0"/>
                    </a:solidFill>
                  </a:rPr>
                  <a:t>rejects</a:t>
                </a:r>
                <a:r>
                  <a:rPr lang="en-US" sz="28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746779"/>
                <a:ext cx="9144000" cy="954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15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4650" y="333562"/>
            <a:ext cx="7886700" cy="912627"/>
          </a:xfrm>
        </p:spPr>
        <p:txBody>
          <a:bodyPr/>
          <a:lstStyle/>
          <a:p>
            <a:r>
              <a:rPr lang="en-US" dirty="0"/>
              <a:t>We now have</a:t>
            </a:r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5839" y="1549263"/>
                <a:ext cx="8197850" cy="458235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p>
                    </m:sSup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p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  <m:sub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dirty="0"/>
                  <a:t>.</a:t>
                </a:r>
                <a:endParaRPr lang="pl-PL" dirty="0"/>
              </a:p>
              <a:p>
                <a:pPr marL="0" indent="0">
                  <a:buNone/>
                </a:pPr>
                <a:r>
                  <a:rPr lang="en-US" dirty="0"/>
                  <a:t>Hence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so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f>
                            <m:f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𝒔</m:t>
                                      </m:r>
                                    </m:e>
                                    <m:sub>
                                      <m:r>
                                        <a:rPr lang="en-US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5839" y="1549263"/>
                <a:ext cx="8197850" cy="4582353"/>
              </a:xfrm>
              <a:blipFill>
                <a:blip r:embed="rId2"/>
                <a:stretch>
                  <a:fillRect l="-1561" t="-2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ular Callout 3"/>
              <p:cNvSpPr/>
              <p:nvPr/>
            </p:nvSpPr>
            <p:spPr>
              <a:xfrm>
                <a:off x="6304492" y="2473254"/>
                <a:ext cx="2303669" cy="864705"/>
              </a:xfrm>
              <a:prstGeom prst="wedgeRectCallout">
                <a:avLst>
                  <a:gd name="adj1" fmla="val -74643"/>
                  <a:gd name="adj2" fmla="val 51721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witness</a:t>
                </a:r>
                <a:r>
                  <a:rPr lang="en-US" sz="2400" b="1" dirty="0">
                    <a:solidFill>
                      <a:srgbClr val="FF0000"/>
                    </a:solidFill>
                  </a:rPr>
                  <a:t> </a:t>
                </a:r>
                <a:br>
                  <a:rPr lang="en-US" sz="2400" b="1" dirty="0">
                    <a:solidFill>
                      <a:srgbClr val="FF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𝐥𝐨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𝐠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" name="Rectangular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4492" y="2473254"/>
                <a:ext cx="2303669" cy="864705"/>
              </a:xfrm>
              <a:prstGeom prst="wedgeRectCallout">
                <a:avLst>
                  <a:gd name="adj1" fmla="val -74643"/>
                  <a:gd name="adj2" fmla="val 51721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288572" y="4865030"/>
                <a:ext cx="840943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So, we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extracted the witness</a:t>
                </a:r>
                <a:r>
                  <a:rPr lang="en-US" sz="2400" dirty="0"/>
                  <a:t>!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Note</a:t>
                </a:r>
                <a:r>
                  <a:rPr lang="pl-PL" sz="2400" dirty="0"/>
                  <a:t>:</a:t>
                </a:r>
                <a:r>
                  <a:rPr lang="en-US" sz="2400" dirty="0"/>
                  <a:t> in </a:t>
                </a:r>
                <a:r>
                  <a:rPr lang="en-US" sz="2400" b="1" dirty="0"/>
                  <a:t>the full proof </a:t>
                </a:r>
                <a:r>
                  <a:rPr lang="en-US" sz="2400" dirty="0"/>
                  <a:t>we would also need to consider the case when the malicious verifier succeeds with </a:t>
                </a:r>
                <a:r>
                  <a:rPr lang="en-US" sz="2400" b="1" dirty="0"/>
                  <a:t>probability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400" dirty="0"/>
                  <a:t>. </a:t>
                </a:r>
                <a:endParaRPr lang="pl-PL" sz="24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572" y="4865030"/>
                <a:ext cx="8409430" cy="1569660"/>
              </a:xfrm>
              <a:prstGeom prst="rect">
                <a:avLst/>
              </a:prstGeom>
              <a:blipFill>
                <a:blip r:embed="rId4"/>
                <a:stretch>
                  <a:fillRect l="-1087" t="-3101" r="-1377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ular Callout 3">
                <a:extLst>
                  <a:ext uri="{FF2B5EF4-FFF2-40B4-BE49-F238E27FC236}">
                    <a16:creationId xmlns:a16="http://schemas.microsoft.com/office/drawing/2014/main" id="{F1DA2B86-C11B-90DF-99AB-E08A4B93CE1E}"/>
                  </a:ext>
                </a:extLst>
              </p:cNvPr>
              <p:cNvSpPr/>
              <p:nvPr/>
            </p:nvSpPr>
            <p:spPr>
              <a:xfrm>
                <a:off x="5916639" y="3765641"/>
                <a:ext cx="2890057" cy="1592630"/>
              </a:xfrm>
              <a:prstGeom prst="wedgeRectCallout">
                <a:avLst>
                  <a:gd name="adj1" fmla="val -63241"/>
                  <a:gd name="adj2" fmla="val -47721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</a:rPr>
                  <a:t>note</a:t>
                </a:r>
                <a:r>
                  <a:rPr lang="en-US" sz="2400" dirty="0">
                    <a:solidFill>
                      <a:schemeClr val="tx1"/>
                    </a:solidFill>
                  </a:rPr>
                  <a:t>: with overwhelming probability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Rectangular Callout 3">
                <a:extLst>
                  <a:ext uri="{FF2B5EF4-FFF2-40B4-BE49-F238E27FC236}">
                    <a16:creationId xmlns:a16="http://schemas.microsoft.com/office/drawing/2014/main" id="{F1DA2B86-C11B-90DF-99AB-E08A4B93CE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639" y="3765641"/>
                <a:ext cx="2890057" cy="1592630"/>
              </a:xfrm>
              <a:prstGeom prst="wedgeRectCallout">
                <a:avLst>
                  <a:gd name="adj1" fmla="val -63241"/>
                  <a:gd name="adj2" fmla="val -47721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50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325" y="255795"/>
            <a:ext cx="8515350" cy="1325563"/>
          </a:xfrm>
        </p:spPr>
        <p:txBody>
          <a:bodyPr/>
          <a:lstStyle/>
          <a:p>
            <a:r>
              <a:rPr lang="en-US" dirty="0"/>
              <a:t>For ZK: look at the verifier’s views: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5931" y="1780898"/>
                <a:ext cx="8783707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where</a:t>
                </a:r>
                <a:endParaRPr lang="en-US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where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𝒓𝒙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𝐦𝐨𝐝</m:t>
                    </m:r>
                    <m:r>
                      <a:rPr lang="en-US" b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pl-PL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We now show how to simulate them without knowing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.</a:t>
                </a:r>
                <a:endParaRPr lang="pl-P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5931" y="1780898"/>
                <a:ext cx="8783707" cy="4351338"/>
              </a:xfrm>
              <a:blipFill>
                <a:blip r:embed="rId2"/>
                <a:stretch>
                  <a:fillRect l="-1457" r="-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574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950" y="77286"/>
            <a:ext cx="7886700" cy="1325563"/>
          </a:xfrm>
        </p:spPr>
        <p:txBody>
          <a:bodyPr/>
          <a:lstStyle/>
          <a:p>
            <a:r>
              <a:rPr lang="en-US" dirty="0"/>
              <a:t>How to simulate?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61950" y="1187948"/>
                <a:ext cx="7886700" cy="2257425"/>
              </a:xfrm>
            </p:spPr>
            <p:txBody>
              <a:bodyPr/>
              <a:lstStyle/>
              <a:p>
                <a:r>
                  <a:rPr lang="en-US" b="1" dirty="0"/>
                  <a:t>first </a:t>
                </a:r>
                <a:r>
                  <a:rPr lang="en-US" dirty="0"/>
                  <a:t>sample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</a:p>
              <a:p>
                <a:r>
                  <a:rPr lang="en-US" b="1" dirty="0"/>
                  <a:t>then </a:t>
                </a: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sup>
                      </m:sSup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Why is the distribution the same? 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1950" y="1187948"/>
                <a:ext cx="7886700" cy="2257425"/>
              </a:xfrm>
              <a:blipFill rotWithShape="0">
                <a:blip r:embed="rId2"/>
                <a:stretch>
                  <a:fillRect l="-1546" t="-486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4025900" y="3334823"/>
              <a:ext cx="1308100" cy="1570546"/>
            </p:xfrm>
            <a:graphic>
              <a:graphicData uri="http://schemas.openxmlformats.org/drawingml/2006/table">
                <a:tbl>
                  <a:tblPr bandRow="1">
                    <a:tableStyleId>{00A15C55-8517-42AA-B614-E9B94910E393}</a:tableStyleId>
                  </a:tblPr>
                  <a:tblGrid>
                    <a:gridCol w="1308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𝑰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≔</m:t>
                                    </m:r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𝒈</m:t>
                                    </m:r>
                                  </m:e>
                                  <m:sup>
                                    <m:r>
                                      <a:rPr lang="en-US" sz="2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𝒌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pl-PL" sz="2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pl-PL" sz="2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pl-PL" sz="28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0043989"/>
                  </p:ext>
                </p:extLst>
              </p:nvPr>
            </p:nvGraphicFramePr>
            <p:xfrm>
              <a:off x="4025900" y="3334823"/>
              <a:ext cx="1308100" cy="1570546"/>
            </p:xfrm>
            <a:graphic>
              <a:graphicData uri="http://schemas.openxmlformats.org/drawingml/2006/table">
                <a:tbl>
                  <a:tblPr bandRow="1">
                    <a:tableStyleId>{00A15C55-8517-42AA-B614-E9B94910E393}</a:tableStyleId>
                  </a:tblPr>
                  <a:tblGrid>
                    <a:gridCol w="1308100"/>
                  </a:tblGrid>
                  <a:tr h="534226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65" t="-1136" r="-1395" b="-195455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65" t="-104706" r="-1395" b="-102353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65" t="-204706" r="-1395" b="-235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315634" y="5176749"/>
                <a:ext cx="2728632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/>
                  <a:t>such that</a:t>
                </a:r>
                <a:endParaRPr lang="en-US" sz="2400" b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𝒓𝒙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𝐦𝐨𝐝</m:t>
                      </m:r>
                      <m:r>
                        <a:rPr lang="en-US" sz="24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34" y="5176749"/>
                <a:ext cx="2728632" cy="830997"/>
              </a:xfrm>
              <a:prstGeom prst="rect">
                <a:avLst/>
              </a:prstGeom>
              <a:blipFill rotWithShape="0">
                <a:blip r:embed="rId4"/>
                <a:stretch>
                  <a:fillRect t="-5839" b="-656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>
            <a:off x="2762250" y="3353370"/>
            <a:ext cx="978408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Right Arrow 6"/>
          <p:cNvSpPr/>
          <p:nvPr/>
        </p:nvSpPr>
        <p:spPr>
          <a:xfrm>
            <a:off x="2762250" y="3940743"/>
            <a:ext cx="978408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Right Arrow 7"/>
          <p:cNvSpPr/>
          <p:nvPr/>
        </p:nvSpPr>
        <p:spPr>
          <a:xfrm rot="10800000">
            <a:off x="5619242" y="3883589"/>
            <a:ext cx="978408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ight Arrow 8"/>
          <p:cNvSpPr/>
          <p:nvPr/>
        </p:nvSpPr>
        <p:spPr>
          <a:xfrm rot="10800000">
            <a:off x="5619242" y="4470962"/>
            <a:ext cx="978408" cy="484632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TextBox 9"/>
          <p:cNvSpPr txBox="1"/>
          <p:nvPr/>
        </p:nvSpPr>
        <p:spPr>
          <a:xfrm>
            <a:off x="1278366" y="3445373"/>
            <a:ext cx="1424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this is sampled</a:t>
            </a:r>
            <a:endParaRPr lang="pl-PL" sz="2400" dirty="0"/>
          </a:p>
        </p:txBody>
      </p:sp>
      <p:sp>
        <p:nvSpPr>
          <p:cNvPr id="11" name="Right Arrow 10"/>
          <p:cNvSpPr/>
          <p:nvPr/>
        </p:nvSpPr>
        <p:spPr>
          <a:xfrm>
            <a:off x="2762250" y="4528116"/>
            <a:ext cx="978408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Right Arrow 11"/>
          <p:cNvSpPr/>
          <p:nvPr/>
        </p:nvSpPr>
        <p:spPr>
          <a:xfrm rot="10800000">
            <a:off x="5619242" y="3305798"/>
            <a:ext cx="978408" cy="484632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TextBox 12"/>
          <p:cNvSpPr txBox="1"/>
          <p:nvPr/>
        </p:nvSpPr>
        <p:spPr>
          <a:xfrm>
            <a:off x="6769100" y="4009876"/>
            <a:ext cx="1424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sampled</a:t>
            </a:r>
            <a:endParaRPr lang="pl-PL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6769100" y="2937871"/>
            <a:ext cx="2305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computed</a:t>
            </a:r>
            <a:endParaRPr lang="pl-PL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638429" y="4528116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/>
              <a:t>this is computed</a:t>
            </a:r>
            <a:endParaRPr lang="pl-PL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05561" y="5918636"/>
            <a:ext cx="22140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It’s the same!</a:t>
            </a:r>
            <a:endParaRPr lang="pl-PL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B18E543E-3015-0E02-9A90-5119D33E7796}"/>
                  </a:ext>
                </a:extLst>
              </p:cNvPr>
              <p:cNvSpPr/>
              <p:nvPr/>
            </p:nvSpPr>
            <p:spPr>
              <a:xfrm>
                <a:off x="5619241" y="432351"/>
                <a:ext cx="3048530" cy="1779025"/>
              </a:xfrm>
              <a:prstGeom prst="wedgeRectCallou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note: this works only because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400" dirty="0"/>
                  <a:t> cannot depend on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sz="2400" dirty="0"/>
              </a:p>
              <a:p>
                <a:pPr algn="ctr"/>
                <a:r>
                  <a:rPr lang="en-US" sz="2400" dirty="0"/>
                  <a:t>(“honest verifier”)</a:t>
                </a:r>
              </a:p>
            </p:txBody>
          </p:sp>
        </mc:Choice>
        <mc:Fallback>
          <p:sp>
            <p:nvSpPr>
              <p:cNvPr id="17" name="Speech Bubble: Rectangle 16">
                <a:extLst>
                  <a:ext uri="{FF2B5EF4-FFF2-40B4-BE49-F238E27FC236}">
                    <a16:creationId xmlns:a16="http://schemas.microsoft.com/office/drawing/2014/main" id="{B18E543E-3015-0E02-9A90-5119D33E77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9241" y="432351"/>
                <a:ext cx="3048530" cy="1779025"/>
              </a:xfrm>
              <a:prstGeom prst="wedgeRectCallou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197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  <p:bldP spid="13" grpId="0"/>
      <p:bldP spid="14" grpId="0"/>
      <p:bldP spid="15" grpId="0"/>
      <p:bldP spid="16" grpId="0"/>
      <p:bldP spid="1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 the difference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367982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simulator </a:t>
                </a:r>
                <a:r>
                  <a:rPr lang="en-US" b="1" dirty="0">
                    <a:solidFill>
                      <a:srgbClr val="7030A0"/>
                    </a:solidFill>
                  </a:rPr>
                  <a:t>can</a:t>
                </a:r>
                <a:r>
                  <a:rPr lang="en-US" b="1" dirty="0"/>
                  <a:t> </a:t>
                </a:r>
                <a:r>
                  <a:rPr lang="en-US" dirty="0"/>
                  <a:t>produce tuples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with the right distribution </a:t>
                </a:r>
              </a:p>
              <a:p>
                <a:pPr marL="0" indent="0" algn="ctr">
                  <a:buNone/>
                </a:pPr>
                <a:r>
                  <a:rPr lang="en-US" dirty="0"/>
                  <a:t>if he “</a:t>
                </a:r>
                <a:r>
                  <a:rPr lang="en-US" b="1" dirty="0"/>
                  <a:t>starts from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”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but he </a:t>
                </a:r>
                <a:r>
                  <a:rPr lang="en-US" b="1" dirty="0">
                    <a:solidFill>
                      <a:srgbClr val="0070C0"/>
                    </a:solidFill>
                  </a:rPr>
                  <a:t>cannot do it </a:t>
                </a:r>
                <a:endParaRPr lang="en-US" dirty="0">
                  <a:solidFill>
                    <a:srgbClr val="0070C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/>
                  <a:t>if he has to “</a:t>
                </a:r>
                <a:r>
                  <a:rPr lang="en-US" b="1" dirty="0"/>
                  <a:t>start from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” and sampling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 is out of his control.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3679825"/>
              </a:xfrm>
              <a:blipFill>
                <a:blip r:embed="rId2"/>
                <a:stretch>
                  <a:fillRect l="-1546" t="-2815" r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61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5918" y="1428736"/>
            <a:ext cx="6929486" cy="4929222"/>
          </a:xfrm>
        </p:spPr>
        <p:txBody>
          <a:bodyPr>
            <a:normAutofit/>
          </a:bodyPr>
          <a:lstStyle/>
          <a:p>
            <a:pPr marL="457200" indent="-514350">
              <a:buFont typeface="+mj-lt"/>
              <a:buAutoNum type="arabicPeriod"/>
            </a:pPr>
            <a:r>
              <a:rPr lang="en-US" dirty="0"/>
              <a:t>Interactive Proofs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Zero-Knowledge Proofs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Zero-Knowledge Proofs of Knowledge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Non-Interactive Zero-Knowledge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signature schemes from ZK Proofs of Knowledge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Applications 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457200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None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839150" y="3393281"/>
            <a:ext cx="1214446" cy="500066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9176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9E422-1DDF-636D-ACDE-7E9601EED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74" y="365126"/>
            <a:ext cx="8492986" cy="1325563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Non-interactive zero-knowledge proofs (NIZKs)</a:t>
            </a:r>
            <a:endParaRPr lang="en-US" dirty="0"/>
          </a:p>
        </p:txBody>
      </p:sp>
      <p:pic>
        <p:nvPicPr>
          <p:cNvPr id="14" name="Picture 6" descr="MCj04158080000[1]">
            <a:extLst>
              <a:ext uri="{FF2B5EF4-FFF2-40B4-BE49-F238E27FC236}">
                <a16:creationId xmlns:a16="http://schemas.microsoft.com/office/drawing/2014/main" id="{01CF75A9-095F-5DE6-4656-7E7CAEDAF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06871" y="2589934"/>
            <a:ext cx="2000264" cy="2047875"/>
          </a:xfrm>
          <a:prstGeom prst="rect">
            <a:avLst/>
          </a:prstGeom>
          <a:noFill/>
        </p:spPr>
      </p:pic>
      <p:pic>
        <p:nvPicPr>
          <p:cNvPr id="15" name="Picture 6" descr="PL412a">
            <a:extLst>
              <a:ext uri="{FF2B5EF4-FFF2-40B4-BE49-F238E27FC236}">
                <a16:creationId xmlns:a16="http://schemas.microsoft.com/office/drawing/2014/main" id="{F1CAD0B5-E85F-5377-8595-8423EE2EA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04865" y="2927073"/>
            <a:ext cx="1904113" cy="1811342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7F2AF7-BFD9-A667-235F-B3C13D5653DA}"/>
                  </a:ext>
                </a:extLst>
              </p:cNvPr>
              <p:cNvSpPr txBox="1"/>
              <p:nvPr/>
            </p:nvSpPr>
            <p:spPr>
              <a:xfrm>
                <a:off x="6524039" y="2389879"/>
                <a:ext cx="781889" cy="4001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l-PL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𝑳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D7F2AF7-BFD9-A667-235F-B3C13D565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039" y="2389879"/>
                <a:ext cx="78188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ight Arrow 32">
                <a:extLst>
                  <a:ext uri="{FF2B5EF4-FFF2-40B4-BE49-F238E27FC236}">
                    <a16:creationId xmlns:a16="http://schemas.microsoft.com/office/drawing/2014/main" id="{3CD7A306-BC99-C8D7-DE50-71E15C43F437}"/>
                  </a:ext>
                </a:extLst>
              </p:cNvPr>
              <p:cNvSpPr/>
              <p:nvPr/>
            </p:nvSpPr>
            <p:spPr>
              <a:xfrm>
                <a:off x="3515857" y="3404116"/>
                <a:ext cx="2755735" cy="857256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7" name="Right Arrow 32">
                <a:extLst>
                  <a:ext uri="{FF2B5EF4-FFF2-40B4-BE49-F238E27FC236}">
                    <a16:creationId xmlns:a16="http://schemas.microsoft.com/office/drawing/2014/main" id="{3CD7A306-BC99-C8D7-DE50-71E15C43F4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5857" y="3404116"/>
                <a:ext cx="2755735" cy="857256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DDF393D-600C-739D-AEC1-615E0F30F364}"/>
                  </a:ext>
                </a:extLst>
              </p:cNvPr>
              <p:cNvSpPr txBox="1"/>
              <p:nvPr/>
            </p:nvSpPr>
            <p:spPr>
              <a:xfrm>
                <a:off x="1783067" y="2203189"/>
                <a:ext cx="836896" cy="40011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pl-PL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𝑳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DDF393D-600C-739D-AEC1-615E0F30F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3067" y="2203189"/>
                <a:ext cx="836896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047934-C34F-8D0D-96E2-21C45CD0654D}"/>
                  </a:ext>
                </a:extLst>
              </p:cNvPr>
              <p:cNvSpPr txBox="1"/>
              <p:nvPr/>
            </p:nvSpPr>
            <p:spPr>
              <a:xfrm flipH="1">
                <a:off x="874899" y="4513730"/>
                <a:ext cx="2755734" cy="646331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prover computes a proof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en-US" sz="18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3047934-C34F-8D0D-96E2-21C45CD06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74899" y="4513730"/>
                <a:ext cx="275573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E97BC52-DEA4-0F27-B6A0-E17A024F44DE}"/>
              </a:ext>
            </a:extLst>
          </p:cNvPr>
          <p:cNvSpPr txBox="1"/>
          <p:nvPr/>
        </p:nvSpPr>
        <p:spPr>
          <a:xfrm flipH="1">
            <a:off x="5679054" y="4467347"/>
            <a:ext cx="2755734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everybody can verify the proof</a:t>
            </a:r>
            <a:endParaRPr lang="en-US" sz="18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23D8AE-9870-96B9-144D-1A3F252BEE1F}"/>
                  </a:ext>
                </a:extLst>
              </p:cNvPr>
              <p:cNvSpPr txBox="1"/>
              <p:nvPr/>
            </p:nvSpPr>
            <p:spPr>
              <a:xfrm flipH="1">
                <a:off x="412473" y="5561809"/>
                <a:ext cx="824450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70C0"/>
                    </a:solidFill>
                  </a:rPr>
                  <a:t>Note</a:t>
                </a:r>
                <a:r>
                  <a:rPr lang="en-US" sz="2400" dirty="0"/>
                  <a:t>: we will work in non-standard models, so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r>
                  <a:rPr lang="en-US" sz="2400" dirty="0"/>
                  <a:t> is not an </a:t>
                </a:r>
                <a:r>
                  <a:rPr lang="en-US" sz="2400" b="1" dirty="0"/>
                  <a:t>NP-witness</a:t>
                </a:r>
                <a:r>
                  <a:rPr lang="en-US" sz="2400" dirty="0"/>
                  <a:t>.</a:t>
                </a:r>
              </a:p>
              <a:p>
                <a:r>
                  <a:rPr lang="en-US" sz="2400" dirty="0"/>
                  <a:t> 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723D8AE-9870-96B9-144D-1A3F252BEE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12473" y="5561809"/>
                <a:ext cx="8244509" cy="1200329"/>
              </a:xfrm>
              <a:prstGeom prst="rect">
                <a:avLst/>
              </a:prstGeom>
              <a:blipFill>
                <a:blip r:embed="rId8"/>
                <a:stretch>
                  <a:fillRect l="-1183" t="-4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9906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20" grpId="0" animBg="1"/>
      <p:bldP spid="24" grpId="0" animBg="1"/>
      <p:bldP spid="25" grpId="0" animBg="1"/>
      <p:bldP spid="3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122E8-D890-B992-B14B-15C967092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construct NIZKs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01973-0B23-C68A-9EC5-2FA0D113E5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convert standard </a:t>
                </a:r>
                <a:r>
                  <a:rPr lang="en-US" b="1" dirty="0">
                    <a:solidFill>
                      <a:srgbClr val="FF0000"/>
                    </a:solidFill>
                  </a:rPr>
                  <a:t>ZK</a:t>
                </a:r>
                <a:r>
                  <a:rPr lang="en-US" dirty="0"/>
                  <a:t> to </a:t>
                </a:r>
                <a:r>
                  <a:rPr lang="en-US" b="1" dirty="0">
                    <a:solidFill>
                      <a:srgbClr val="00B050"/>
                    </a:solidFill>
                  </a:rPr>
                  <a:t>NIZK</a:t>
                </a:r>
                <a:r>
                  <a:rPr lang="en-US" dirty="0"/>
                  <a:t> using </a:t>
                </a:r>
                <a:r>
                  <a:rPr lang="en-US" b="1" dirty="0">
                    <a:solidFill>
                      <a:srgbClr val="0070C0"/>
                    </a:solidFill>
                  </a:rPr>
                  <a:t>Fiat-Shamir Tran</a:t>
                </a:r>
                <a:r>
                  <a:rPr lang="pl-PL" b="1" dirty="0">
                    <a:solidFill>
                      <a:srgbClr val="0070C0"/>
                    </a:solidFill>
                  </a:rPr>
                  <a:t>s</a:t>
                </a:r>
                <a:r>
                  <a:rPr lang="en-US" b="1" dirty="0">
                    <a:solidFill>
                      <a:srgbClr val="0070C0"/>
                    </a:solidFill>
                  </a:rPr>
                  <a:t>form</a:t>
                </a:r>
                <a:r>
                  <a:rPr lang="pl-PL" b="1" dirty="0">
                    <a:solidFill>
                      <a:srgbClr val="0070C0"/>
                    </a:solidFill>
                  </a:rPr>
                  <a:t> </a:t>
                </a:r>
                <a:r>
                  <a:rPr lang="pl-PL" dirty="0"/>
                  <a:t>(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pl-PL" b="1" dirty="0">
                    <a:solidFill>
                      <a:srgbClr val="0070C0"/>
                    </a:solidFill>
                  </a:rPr>
                  <a:t> </a:t>
                </a:r>
                <a:r>
                  <a:rPr lang="en-US" b="1" dirty="0">
                    <a:solidFill>
                      <a:srgbClr val="0070C0"/>
                    </a:solidFill>
                  </a:rPr>
                  <a:t>Random Oracle Model</a:t>
                </a:r>
                <a:r>
                  <a:rPr lang="pl-PL" dirty="0"/>
                  <a:t>)</a:t>
                </a:r>
                <a:endParaRPr lang="en-US" dirty="0"/>
              </a:p>
              <a:p>
                <a:r>
                  <a:rPr lang="en-US" dirty="0"/>
                  <a:t>can also be constructed just by assuming a </a:t>
                </a:r>
                <a:r>
                  <a:rPr lang="en-US" b="1" dirty="0">
                    <a:solidFill>
                      <a:srgbClr val="7030A0"/>
                    </a:solidFill>
                  </a:rPr>
                  <a:t>Common Reference String</a:t>
                </a:r>
                <a:endParaRPr lang="en-US" dirty="0">
                  <a:solidFill>
                    <a:srgbClr val="7030A0"/>
                  </a:solidFill>
                </a:endParaRP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Exists for all languages in </a:t>
                </a:r>
                <a:r>
                  <a:rPr lang="en-US" b="1" dirty="0">
                    <a:solidFill>
                      <a:srgbClr val="00B050"/>
                    </a:solidFill>
                  </a:rPr>
                  <a:t>NP</a:t>
                </a:r>
                <a:r>
                  <a:rPr lang="en-US" dirty="0"/>
                  <a:t>!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(everything efficiently provable can be proven using </a:t>
                </a:r>
                <a:r>
                  <a:rPr lang="en-US" b="1" dirty="0">
                    <a:solidFill>
                      <a:srgbClr val="00B050"/>
                    </a:solidFill>
                  </a:rPr>
                  <a:t>NIZK</a:t>
                </a:r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01973-0B23-C68A-9EC5-2FA0D113E5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2381" r="-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142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212726"/>
            <a:ext cx="8555504" cy="1325563"/>
          </a:xfrm>
        </p:spPr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Fiat-Shamir</a:t>
            </a:r>
            <a:r>
              <a:rPr lang="en-US" dirty="0"/>
              <a:t> transform: main idea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7503" y="1461868"/>
            <a:ext cx="8698147" cy="59432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Suppose we have an </a:t>
            </a:r>
            <a:r>
              <a:rPr lang="en-US" b="1" dirty="0"/>
              <a:t>Interactive Proof</a:t>
            </a:r>
            <a:r>
              <a:rPr lang="en-US" dirty="0"/>
              <a:t> system of this form:</a:t>
            </a:r>
            <a:endParaRPr lang="pl-PL" dirty="0"/>
          </a:p>
        </p:txBody>
      </p:sp>
      <p:pic>
        <p:nvPicPr>
          <p:cNvPr id="4" name="Picture 6" descr="MCj04158080000[1]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6492" y="2750983"/>
            <a:ext cx="1594910" cy="1769976"/>
          </a:xfrm>
          <a:prstGeom prst="rect">
            <a:avLst/>
          </a:prstGeom>
          <a:noFill/>
        </p:spPr>
      </p:pic>
      <p:pic>
        <p:nvPicPr>
          <p:cNvPr id="5" name="Picture 4" descr="PL412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37154" y="2742567"/>
            <a:ext cx="1710583" cy="176387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7247121" y="4165875"/>
            <a:ext cx="831445" cy="33855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dirty="0"/>
              <a:t>verifier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20348" y="4236482"/>
            <a:ext cx="927197" cy="35020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dirty="0"/>
              <a:t>prover</a:t>
            </a:r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3454368" y="3132099"/>
            <a:ext cx="31063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866684" y="2961110"/>
                <a:ext cx="424538" cy="41388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pl-P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684" y="2961110"/>
                <a:ext cx="424538" cy="4138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cxnSpLocks/>
          </p:cNvCxnSpPr>
          <p:nvPr/>
        </p:nvCxnSpPr>
        <p:spPr>
          <a:xfrm flipH="1">
            <a:off x="3454368" y="3834758"/>
            <a:ext cx="310638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485384" y="3634703"/>
                <a:ext cx="1239891" cy="40011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000" dirty="0">
                    <a:solidFill>
                      <a:schemeClr val="tx1"/>
                    </a:solidFill>
                  </a:rPr>
                  <a:t>random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endParaRPr lang="pl-P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5384" y="3634703"/>
                <a:ext cx="1239891" cy="400110"/>
              </a:xfrm>
              <a:prstGeom prst="rect">
                <a:avLst/>
              </a:prstGeom>
              <a:blipFill>
                <a:blip r:embed="rId5"/>
                <a:stretch>
                  <a:fillRect l="-3302" t="-1333"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cxnSpLocks/>
          </p:cNvCxnSpPr>
          <p:nvPr/>
        </p:nvCxnSpPr>
        <p:spPr>
          <a:xfrm>
            <a:off x="3471105" y="4583017"/>
            <a:ext cx="308964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362529" y="4378242"/>
                <a:ext cx="1485600" cy="40011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2529" y="4378242"/>
                <a:ext cx="1485600" cy="400110"/>
              </a:xfrm>
              <a:prstGeom prst="rect">
                <a:avLst/>
              </a:prstGeom>
              <a:blipFill>
                <a:blip r:embed="rId6"/>
                <a:stretch>
                  <a:fillRect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ounded Rectangular Callout 31"/>
              <p:cNvSpPr/>
              <p:nvPr/>
            </p:nvSpPr>
            <p:spPr>
              <a:xfrm>
                <a:off x="277503" y="5083751"/>
                <a:ext cx="3289300" cy="1166763"/>
              </a:xfrm>
              <a:prstGeom prst="wedgeRoundRectCallout">
                <a:avLst>
                  <a:gd name="adj1" fmla="val 73233"/>
                  <a:gd name="adj2" fmla="val -136125"/>
                  <a:gd name="adj3" fmla="val 16667"/>
                </a:avLst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technical assumption: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2000" dirty="0"/>
                  <a:t>is “reasonably long”, say:</a:t>
                </a:r>
              </a:p>
              <a:p>
                <a:pPr algn="ctr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e>
                    </m:d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𝛀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32" name="Rounded Rectangular Callout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503" y="5083751"/>
                <a:ext cx="3289300" cy="1166763"/>
              </a:xfrm>
              <a:prstGeom prst="wedgeRoundRectCallout">
                <a:avLst>
                  <a:gd name="adj1" fmla="val 73233"/>
                  <a:gd name="adj2" fmla="val -136125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6580250" y="5005412"/>
                <a:ext cx="2204184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compute some value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</a:p>
              <a:p>
                <a:pPr algn="ctr"/>
                <a:r>
                  <a:rPr lang="en-US" sz="2000" dirty="0"/>
                  <a:t>and accept iff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en-US" dirty="0"/>
                  <a:t>.</a:t>
                </a:r>
                <a:endParaRPr lang="pl-PL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0250" y="5005412"/>
                <a:ext cx="2204184" cy="1323439"/>
              </a:xfrm>
              <a:prstGeom prst="rect">
                <a:avLst/>
              </a:prstGeom>
              <a:blipFill>
                <a:blip r:embed="rId8"/>
                <a:stretch>
                  <a:fillRect t="-2304" b="-55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7929D1AE-0BB4-B34F-B228-5376BEC966BB}"/>
              </a:ext>
            </a:extLst>
          </p:cNvPr>
          <p:cNvSpPr/>
          <p:nvPr/>
        </p:nvSpPr>
        <p:spPr>
          <a:xfrm>
            <a:off x="6288559" y="1959083"/>
            <a:ext cx="2351770" cy="842617"/>
          </a:xfrm>
          <a:prstGeom prst="wedgeRectCallout">
            <a:avLst>
              <a:gd name="adj1" fmla="val 13031"/>
              <a:gd name="adj2" fmla="val 7230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has no secret</a:t>
            </a:r>
            <a:br>
              <a:rPr lang="en-US" dirty="0"/>
            </a:br>
            <a:r>
              <a:rPr lang="en-US" dirty="0"/>
              <a:t>(is “</a:t>
            </a:r>
            <a:r>
              <a:rPr lang="en-US" b="1" dirty="0"/>
              <a:t>public coin</a:t>
            </a:r>
            <a:r>
              <a:rPr lang="en-US" dirty="0"/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201610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2" grpId="0" animBg="1"/>
      <p:bldP spid="15" grpId="0" animBg="1"/>
      <p:bldP spid="18" grpId="0" animBg="1"/>
      <p:bldP spid="32" grpId="0" animBg="1"/>
      <p:bldP spid="34" grpId="0"/>
      <p:bldP spid="35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399" y="501334"/>
            <a:ext cx="8509000" cy="814388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Main idea: simulate the verifier “in the head:</a:t>
            </a:r>
            <a:endParaRPr lang="pl-PL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3699" y="1544249"/>
                <a:ext cx="8280400" cy="8386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</m:e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r>
                  <a:rPr lang="en-US" dirty="0"/>
                  <a:t> be a </a:t>
                </a:r>
                <a:r>
                  <a:rPr lang="en-US" b="1" dirty="0">
                    <a:solidFill>
                      <a:srgbClr val="7030A0"/>
                    </a:solidFill>
                  </a:rPr>
                  <a:t>hash function</a:t>
                </a:r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3699" y="1544249"/>
                <a:ext cx="8280400" cy="838697"/>
              </a:xfrm>
              <a:blipFill>
                <a:blip r:embed="rId3"/>
                <a:stretch>
                  <a:fillRect l="-1546" t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PL412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98647" y="2116592"/>
            <a:ext cx="1026246" cy="1058215"/>
          </a:xfrm>
          <a:prstGeom prst="rect">
            <a:avLst/>
          </a:prstGeom>
          <a:noFill/>
        </p:spPr>
      </p:pic>
      <p:sp>
        <p:nvSpPr>
          <p:cNvPr id="6" name="Rounded Rectangle 5"/>
          <p:cNvSpPr/>
          <p:nvPr/>
        </p:nvSpPr>
        <p:spPr>
          <a:xfrm>
            <a:off x="1051996" y="3383540"/>
            <a:ext cx="7213600" cy="26797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4" name="Picture 6" descr="MCj04158080000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27470" y="3938392"/>
            <a:ext cx="1813876" cy="1733767"/>
          </a:xfrm>
          <a:prstGeom prst="rect">
            <a:avLst/>
          </a:prstGeom>
          <a:noFill/>
        </p:spPr>
      </p:pic>
      <p:cxnSp>
        <p:nvCxnSpPr>
          <p:cNvPr id="8" name="Straight Arrow Connector 7"/>
          <p:cNvCxnSpPr/>
          <p:nvPr/>
        </p:nvCxnSpPr>
        <p:spPr>
          <a:xfrm>
            <a:off x="3709859" y="4500129"/>
            <a:ext cx="18978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08580" y="4325204"/>
                <a:ext cx="336952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pl-PL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580" y="4325204"/>
                <a:ext cx="33695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Cloud Callout 12"/>
          <p:cNvSpPr/>
          <p:nvPr/>
        </p:nvSpPr>
        <p:spPr>
          <a:xfrm>
            <a:off x="5830695" y="4121381"/>
            <a:ext cx="1962150" cy="1204019"/>
          </a:xfrm>
          <a:prstGeom prst="cloudCallout">
            <a:avLst>
              <a:gd name="adj1" fmla="val -15978"/>
              <a:gd name="adj2" fmla="val -10205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6180145" y="4533539"/>
                <a:ext cx="113524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0145" y="4533539"/>
                <a:ext cx="1135247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426213" y="2873704"/>
                <a:ext cx="2520949" cy="70788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the verifier is “simulated using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000" dirty="0"/>
                  <a:t>“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6213" y="2873704"/>
                <a:ext cx="2520949" cy="70788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H="1" flipV="1">
            <a:off x="3709277" y="4940565"/>
            <a:ext cx="1871771" cy="42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4505375" y="4805276"/>
                <a:ext cx="340157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pl-PL" sz="1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5375" y="4805276"/>
                <a:ext cx="340157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3709276" y="5377897"/>
            <a:ext cx="18717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499112" y="5273239"/>
                <a:ext cx="346419" cy="3434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pl-P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112" y="5273239"/>
                <a:ext cx="346419" cy="34348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Rectangle 20"/>
              <p:cNvSpPr/>
              <p:nvPr/>
            </p:nvSpPr>
            <p:spPr>
              <a:xfrm>
                <a:off x="5477077" y="5611965"/>
                <a:ext cx="2541382" cy="82809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output </a:t>
                </a:r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endParaRPr lang="pl-PL" sz="2000" dirty="0"/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077" y="5611965"/>
                <a:ext cx="2541382" cy="82809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31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3" grpId="0" animBg="1"/>
      <p:bldP spid="12" grpId="0"/>
      <p:bldP spid="15" grpId="0" animBg="1"/>
      <p:bldP spid="17" grpId="0" animBg="1"/>
      <p:bldP spid="19" grpId="0" animBg="1"/>
      <p:bldP spid="21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5070D-4E2A-208B-0453-46CEFAA3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it 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0ED0C-8940-DB09-A546-8F4794998F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59952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Suppose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dirty="0"/>
                  <a:t> is modelled as a Random Oracle: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10ED0C-8940-DB09-A546-8F4794998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599523"/>
              </a:xfrm>
              <a:blipFill>
                <a:blip r:embed="rId2"/>
                <a:stretch>
                  <a:fillRect l="-1546" t="-17172" b="-7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5">
            <a:extLst>
              <a:ext uri="{FF2B5EF4-FFF2-40B4-BE49-F238E27FC236}">
                <a16:creationId xmlns:a16="http://schemas.microsoft.com/office/drawing/2014/main" id="{47312DE4-CA89-68C5-A040-637F15C22D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33896" y="2781566"/>
            <a:ext cx="2143140" cy="2374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3BB2E7-B8B7-8793-BA9B-3AFE651A7EFB}"/>
                  </a:ext>
                </a:extLst>
              </p:cNvPr>
              <p:cNvSpPr/>
              <p:nvPr/>
            </p:nvSpPr>
            <p:spPr>
              <a:xfrm>
                <a:off x="2892834" y="4735824"/>
                <a:ext cx="2316596" cy="379656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it-IT" b="1" dirty="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63BB2E7-B8B7-8793-BA9B-3AFE651A7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2834" y="4735824"/>
                <a:ext cx="2316596" cy="3796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ular Callout 5">
            <a:extLst>
              <a:ext uri="{FF2B5EF4-FFF2-40B4-BE49-F238E27FC236}">
                <a16:creationId xmlns:a16="http://schemas.microsoft.com/office/drawing/2014/main" id="{35B09C64-3B8E-FACF-4A16-2F479FC60D27}"/>
              </a:ext>
            </a:extLst>
          </p:cNvPr>
          <p:cNvSpPr/>
          <p:nvPr/>
        </p:nvSpPr>
        <p:spPr>
          <a:xfrm>
            <a:off x="5791416" y="4442104"/>
            <a:ext cx="2786082" cy="714380"/>
          </a:xfrm>
          <a:prstGeom prst="wedgeRectCallout">
            <a:avLst>
              <a:gd name="adj1" fmla="val -80222"/>
              <a:gd name="adj2" fmla="val 2304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a completely random function</a:t>
            </a:r>
          </a:p>
        </p:txBody>
      </p:sp>
      <p:grpSp>
        <p:nvGrpSpPr>
          <p:cNvPr id="7" name="Group 10">
            <a:extLst>
              <a:ext uri="{FF2B5EF4-FFF2-40B4-BE49-F238E27FC236}">
                <a16:creationId xmlns:a16="http://schemas.microsoft.com/office/drawing/2014/main" id="{C5965029-2F7B-8BEB-FCCC-75647CCED7A3}"/>
              </a:ext>
            </a:extLst>
          </p:cNvPr>
          <p:cNvGrpSpPr/>
          <p:nvPr/>
        </p:nvGrpSpPr>
        <p:grpSpPr>
          <a:xfrm>
            <a:off x="1290822" y="3441972"/>
            <a:ext cx="1500198" cy="369332"/>
            <a:chOff x="714348" y="4572008"/>
            <a:chExt cx="1500198" cy="369332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4E269F-28E8-CED8-C51C-C9E6E54355DB}"/>
                </a:ext>
              </a:extLst>
            </p:cNvPr>
            <p:cNvCxnSpPr/>
            <p:nvPr/>
          </p:nvCxnSpPr>
          <p:spPr>
            <a:xfrm flipV="1">
              <a:off x="714348" y="4714884"/>
              <a:ext cx="1500198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79BEEE5-6016-755D-5E29-D179E1746DF1}"/>
                    </a:ext>
                  </a:extLst>
                </p:cNvPr>
                <p:cNvSpPr txBox="1"/>
                <p:nvPr/>
              </p:nvSpPr>
              <p:spPr>
                <a:xfrm>
                  <a:off x="1357290" y="4572008"/>
                  <a:ext cx="336952" cy="369332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79BEEE5-6016-755D-5E29-D179E1746D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7290" y="4572008"/>
                  <a:ext cx="336952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" name="Group 11">
            <a:extLst>
              <a:ext uri="{FF2B5EF4-FFF2-40B4-BE49-F238E27FC236}">
                <a16:creationId xmlns:a16="http://schemas.microsoft.com/office/drawing/2014/main" id="{58808B5E-6708-5E4F-0AF8-ED7A4EE84603}"/>
              </a:ext>
            </a:extLst>
          </p:cNvPr>
          <p:cNvGrpSpPr/>
          <p:nvPr/>
        </p:nvGrpSpPr>
        <p:grpSpPr>
          <a:xfrm>
            <a:off x="1290822" y="4013476"/>
            <a:ext cx="1428760" cy="369332"/>
            <a:chOff x="714348" y="5143512"/>
            <a:chExt cx="1428760" cy="369332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BE626D7-F1E4-13F1-E478-BF5D7EE4D8E8}"/>
                </a:ext>
              </a:extLst>
            </p:cNvPr>
            <p:cNvCxnSpPr/>
            <p:nvPr/>
          </p:nvCxnSpPr>
          <p:spPr>
            <a:xfrm rot="10800000">
              <a:off x="714348" y="5286388"/>
              <a:ext cx="1428760" cy="15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0C65497-A8F5-5459-9E0F-F69B24F728E3}"/>
                    </a:ext>
                  </a:extLst>
                </p:cNvPr>
                <p:cNvSpPr txBox="1"/>
                <p:nvPr/>
              </p:nvSpPr>
              <p:spPr>
                <a:xfrm>
                  <a:off x="844016" y="5143512"/>
                  <a:ext cx="1178528" cy="369332"/>
                </a:xfrm>
                <a:prstGeom prst="rect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wrap="none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50C65497-A8F5-5459-9E0F-F69B24F728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4016" y="5143512"/>
                  <a:ext cx="1178528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5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30279D7-B8EF-9FA5-0003-988F2A639462}"/>
              </a:ext>
            </a:extLst>
          </p:cNvPr>
          <p:cNvSpPr txBox="1">
            <a:spLocks/>
          </p:cNvSpPr>
          <p:nvPr/>
        </p:nvSpPr>
        <p:spPr>
          <a:xfrm>
            <a:off x="577298" y="5613672"/>
            <a:ext cx="7886700" cy="5995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mbria" panose="02040503050406030204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Then it is basically the same as using the real verifier!</a:t>
            </a:r>
          </a:p>
        </p:txBody>
      </p:sp>
    </p:spTree>
    <p:extLst>
      <p:ext uri="{BB962C8B-B14F-4D97-AF65-F5344CB8AC3E}">
        <p14:creationId xmlns:p14="http://schemas.microsoft.com/office/powerpoint/2010/main" val="192740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F8F2F-12AA-294B-05EB-A29FEBF61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099" y="5141229"/>
            <a:ext cx="1373382" cy="15804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8596" y="1428735"/>
                <a:ext cx="8491346" cy="3659367"/>
              </a:xfr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A pair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600" dirty="0"/>
                  <a:t>is an </a:t>
                </a:r>
                <a:r>
                  <a:rPr lang="en-US" sz="2600" b="1" dirty="0">
                    <a:solidFill>
                      <a:srgbClr val="0070C0"/>
                    </a:solidFill>
                  </a:rPr>
                  <a:t>interactive proof system </a:t>
                </a:r>
                <a:r>
                  <a:rPr lang="en-US" sz="2600" dirty="0"/>
                  <a:t>for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2600" dirty="0"/>
                  <a:t> if it satisfies the following conditions:</a:t>
                </a:r>
                <a:br>
                  <a:rPr lang="en-US" sz="2600" dirty="0"/>
                </a:br>
                <a:endParaRPr lang="en-US" sz="1800" dirty="0"/>
              </a:p>
              <a:p>
                <a:r>
                  <a:rPr lang="en-US" sz="2600" dirty="0"/>
                  <a:t>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26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600" dirty="0"/>
                  <a:t>has an </a:t>
                </a:r>
                <a:r>
                  <a:rPr lang="en-US" sz="2600" b="1" dirty="0"/>
                  <a:t>infinite computing power </a:t>
                </a:r>
                <a:r>
                  <a:rPr lang="en-US" sz="2600" dirty="0"/>
                  <a:t>and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sz="26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600" dirty="0"/>
                  <a:t>is </a:t>
                </a:r>
                <a:r>
                  <a:rPr lang="en-US" sz="2600" b="1" dirty="0"/>
                  <a:t>poly-time</a:t>
                </a:r>
                <a:r>
                  <a:rPr lang="en-US" sz="2600" dirty="0"/>
                  <a:t>.</a:t>
                </a:r>
              </a:p>
              <a:p>
                <a:r>
                  <a:rPr lang="en-US" sz="2600" dirty="0"/>
                  <a:t> </a:t>
                </a:r>
                <a:r>
                  <a:rPr lang="en-US" sz="2600" b="1" u="sng" dirty="0">
                    <a:solidFill>
                      <a:srgbClr val="7030A0"/>
                    </a:solidFill>
                  </a:rPr>
                  <a:t>Completeness</a:t>
                </a:r>
                <a:r>
                  <a:rPr lang="en-US" sz="2600" dirty="0"/>
                  <a:t>: If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2600" dirty="0"/>
                  <a:t>, then the probability that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600" dirty="0"/>
                  <a:t>rejects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600" dirty="0"/>
                  <a:t> is negligible in the length of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600" dirty="0"/>
                  <a:t>.</a:t>
                </a:r>
              </a:p>
              <a:p>
                <a:r>
                  <a:rPr lang="en-US" sz="2600" dirty="0"/>
                  <a:t> </a:t>
                </a:r>
                <a:r>
                  <a:rPr lang="en-US" sz="2600" b="1" u="sng" dirty="0">
                    <a:solidFill>
                      <a:srgbClr val="7030A0"/>
                    </a:solidFill>
                  </a:rPr>
                  <a:t>Soundness</a:t>
                </a:r>
                <a:r>
                  <a:rPr lang="en-US" sz="2600" dirty="0"/>
                  <a:t>: If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sz="2600" dirty="0"/>
                  <a:t> then for </a:t>
                </a:r>
                <a:r>
                  <a:rPr lang="en-US" sz="2600" b="1" dirty="0"/>
                  <a:t>any prover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sz="26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600" dirty="0"/>
                  <a:t>, the probability that </a:t>
                </a:r>
                <a14:m>
                  <m:oMath xmlns:m="http://schemas.openxmlformats.org/officeDocument/2006/math">
                    <m:r>
                      <a:rPr lang="en-US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US" sz="2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6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600" dirty="0"/>
                  <a:t>accepts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600" dirty="0"/>
                  <a:t> is negligible in the length of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6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596" y="1428735"/>
                <a:ext cx="8491346" cy="3659367"/>
              </a:xfrm>
              <a:blipFill>
                <a:blip r:embed="rId4"/>
                <a:stretch>
                  <a:fillRect l="-999" t="-1967" b="-9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/>
          <a:lstStyle/>
          <a:p>
            <a:r>
              <a:rPr lang="en-US" dirty="0"/>
              <a:t>Interactive proofs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14C168-F961-9E43-E2C8-5D591AEC61FE}"/>
              </a:ext>
            </a:extLst>
          </p:cNvPr>
          <p:cNvSpPr txBox="1"/>
          <p:nvPr/>
        </p:nvSpPr>
        <p:spPr>
          <a:xfrm>
            <a:off x="428596" y="5275710"/>
            <a:ext cx="6088935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600" dirty="0"/>
              <a:t>A class of languages that have such proofs is denoted </a:t>
            </a:r>
            <a:r>
              <a:rPr lang="en-US" sz="2600" b="1" dirty="0">
                <a:solidFill>
                  <a:srgbClr val="FF0000"/>
                </a:solidFill>
              </a:rPr>
              <a:t>IP</a:t>
            </a:r>
            <a:r>
              <a:rPr lang="en-US" sz="2600" dirty="0"/>
              <a:t>.</a:t>
            </a:r>
          </a:p>
          <a:p>
            <a:r>
              <a:rPr lang="en-US" sz="2600" b="1" u="sng" dirty="0">
                <a:solidFill>
                  <a:srgbClr val="00B050"/>
                </a:solidFill>
              </a:rPr>
              <a:t>Question</a:t>
            </a:r>
            <a:r>
              <a:rPr lang="en-US" sz="2600" dirty="0"/>
              <a:t>: Where does </a:t>
            </a:r>
            <a:r>
              <a:rPr lang="en-US" sz="2600" b="1" dirty="0">
                <a:solidFill>
                  <a:srgbClr val="FF0000"/>
                </a:solidFill>
              </a:rPr>
              <a:t>IP </a:t>
            </a:r>
            <a:r>
              <a:rPr lang="en-US" sz="2600" dirty="0"/>
              <a:t>it belong?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9ED69F-AF96-8DAE-149A-2A31075CA4F2}"/>
                  </a:ext>
                </a:extLst>
              </p:cNvPr>
              <p:cNvSpPr txBox="1"/>
              <p:nvPr/>
            </p:nvSpPr>
            <p:spPr>
              <a:xfrm>
                <a:off x="7474133" y="6121697"/>
                <a:ext cx="687314" cy="46166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9ED69F-AF96-8DAE-149A-2A31075CA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133" y="6121697"/>
                <a:ext cx="687314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582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E19A4-560F-18B5-FB77-3ACC6B15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Pictorially</a:t>
            </a: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F879B150-82A6-9EE7-C5D0-1A5BBC22533A}"/>
              </a:ext>
            </a:extLst>
          </p:cNvPr>
          <p:cNvSpPr/>
          <p:nvPr/>
        </p:nvSpPr>
        <p:spPr>
          <a:xfrm>
            <a:off x="965200" y="2643075"/>
            <a:ext cx="7213600" cy="26797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6" name="Picture 6" descr="MCj04158080000[1]">
            <a:extLst>
              <a:ext uri="{FF2B5EF4-FFF2-40B4-BE49-F238E27FC236}">
                <a16:creationId xmlns:a16="http://schemas.microsoft.com/office/drawing/2014/main" id="{2127E6B4-19F3-C3CC-1A73-8E240FE5C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0674" y="3197927"/>
            <a:ext cx="1813876" cy="1733767"/>
          </a:xfrm>
          <a:prstGeom prst="rect">
            <a:avLst/>
          </a:prstGeom>
          <a:noFill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EEF5A7-0662-242B-B17F-A7F123841A7D}"/>
              </a:ext>
            </a:extLst>
          </p:cNvPr>
          <p:cNvCxnSpPr/>
          <p:nvPr/>
        </p:nvCxnSpPr>
        <p:spPr>
          <a:xfrm>
            <a:off x="3623063" y="3759664"/>
            <a:ext cx="18978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B22D8A-ADBC-1DD2-EFD9-41C51DA0F841}"/>
                  </a:ext>
                </a:extLst>
              </p:cNvPr>
              <p:cNvSpPr txBox="1"/>
              <p:nvPr/>
            </p:nvSpPr>
            <p:spPr>
              <a:xfrm>
                <a:off x="4421784" y="3584739"/>
                <a:ext cx="336952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pl-PL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B22D8A-ADBC-1DD2-EFD9-41C51DA0F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784" y="3584739"/>
                <a:ext cx="33695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F37920-F5F9-1463-5D31-6DE8A2458993}"/>
              </a:ext>
            </a:extLst>
          </p:cNvPr>
          <p:cNvCxnSpPr/>
          <p:nvPr/>
        </p:nvCxnSpPr>
        <p:spPr>
          <a:xfrm flipH="1" flipV="1">
            <a:off x="3622481" y="4200100"/>
            <a:ext cx="1871771" cy="42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B0A3EC-C651-AF75-2A84-B39B33A5F8F6}"/>
                  </a:ext>
                </a:extLst>
              </p:cNvPr>
              <p:cNvSpPr txBox="1"/>
              <p:nvPr/>
            </p:nvSpPr>
            <p:spPr>
              <a:xfrm>
                <a:off x="4185094" y="4060057"/>
                <a:ext cx="1068113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sz="12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B0A3EC-C651-AF75-2A84-B39B33A5F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5094" y="4060057"/>
                <a:ext cx="1068113" cy="338554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3F840-7861-885F-412F-B7F4F7CBBB1C}"/>
              </a:ext>
            </a:extLst>
          </p:cNvPr>
          <p:cNvCxnSpPr/>
          <p:nvPr/>
        </p:nvCxnSpPr>
        <p:spPr>
          <a:xfrm>
            <a:off x="3622480" y="4637432"/>
            <a:ext cx="18717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30FD6E-E6AE-F078-1B54-310BA73D12E9}"/>
                  </a:ext>
                </a:extLst>
              </p:cNvPr>
              <p:cNvSpPr txBox="1"/>
              <p:nvPr/>
            </p:nvSpPr>
            <p:spPr>
              <a:xfrm>
                <a:off x="4412316" y="4532774"/>
                <a:ext cx="346419" cy="3434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pl-P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30FD6E-E6AE-F078-1B54-310BA73D1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316" y="4532774"/>
                <a:ext cx="346419" cy="3434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BCBA1D4-DA26-D0BE-E511-DFE892A52387}"/>
                  </a:ext>
                </a:extLst>
              </p:cNvPr>
              <p:cNvSpPr/>
              <p:nvPr/>
            </p:nvSpPr>
            <p:spPr>
              <a:xfrm>
                <a:off x="5390282" y="4991718"/>
                <a:ext cx="2541382" cy="769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output </a:t>
                </a:r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 (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endParaRPr lang="pl-PL" sz="20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BCBA1D4-DA26-D0BE-E511-DFE892A52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282" y="4991718"/>
                <a:ext cx="2541382" cy="7696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5">
            <a:extLst>
              <a:ext uri="{FF2B5EF4-FFF2-40B4-BE49-F238E27FC236}">
                <a16:creationId xmlns:a16="http://schemas.microsoft.com/office/drawing/2014/main" id="{CDC1834A-0467-E67E-9240-F97B6F45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6065" y="2892387"/>
            <a:ext cx="1824839" cy="2022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1453EC7-AFE2-1A32-DC39-AF73F70261BD}"/>
                  </a:ext>
                </a:extLst>
              </p:cNvPr>
              <p:cNvSpPr/>
              <p:nvPr/>
            </p:nvSpPr>
            <p:spPr>
              <a:xfrm>
                <a:off x="5724546" y="4447604"/>
                <a:ext cx="2316596" cy="379656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it-IT" b="1" dirty="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1453EC7-AFE2-1A32-DC39-AF73F7026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546" y="4447604"/>
                <a:ext cx="2316596" cy="3796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8501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3" grpId="0" animBg="1"/>
      <p:bldP spid="15" grpId="0" animBg="1"/>
      <p:bldP spid="16" grpId="0" animBg="1"/>
      <p:bldP spid="1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34EF7-7C73-EDD8-94D5-7332FCF6B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37" y="131556"/>
            <a:ext cx="7886700" cy="1325563"/>
          </a:xfrm>
        </p:spPr>
        <p:txBody>
          <a:bodyPr/>
          <a:lstStyle/>
          <a:p>
            <a:r>
              <a:rPr lang="en-US" dirty="0"/>
              <a:t>More formally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478F48-E418-6EC0-2F5D-B61D388E5A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8955" y="1557269"/>
                <a:ext cx="7886700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dirty="0">
                    <a:solidFill>
                      <a:schemeClr val="tx1"/>
                    </a:solidFill>
                  </a:rPr>
                  <a:t>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ompute</m:t>
                    </m:r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𝐍𝐈𝐙𝐊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for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the </a:t>
                </a:r>
                <a:r>
                  <a:rPr lang="en-US" b="1" dirty="0"/>
                  <a:t>Prover</a:t>
                </a:r>
                <a:r>
                  <a:rPr lang="en-US" dirty="0"/>
                  <a:t> to sample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 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endParaRPr lang="en-US" sz="28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/>
                  <a:t>To </a:t>
                </a:r>
                <a:r>
                  <a:rPr lang="en-US" b="1" dirty="0"/>
                  <a:t>verify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is a </a:t>
                </a:r>
                <a14:m>
                  <m:oMath xmlns:m="http://schemas.openxmlformats.org/officeDocument/2006/math">
                    <m:r>
                      <a:rPr lang="en-US" b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𝐍𝐈𝐙𝐊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proof for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accept 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pl-PL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478F48-E418-6EC0-2F5D-B61D388E5A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8955" y="1557269"/>
                <a:ext cx="7886700" cy="4351338"/>
              </a:xfrm>
              <a:blipFill>
                <a:blip r:embed="rId2"/>
                <a:stretch>
                  <a:fillRect l="-1623" t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386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210EC-A11E-4D83-7365-B0EC1CF9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remarks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DBB69-8668-18B8-5FAA-433BBD37FED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631811"/>
                <a:ext cx="7886700" cy="473420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it only works if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sz="2000" b="1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is </a:t>
                </a:r>
                <a:r>
                  <a:rPr lang="en-US" b="1" dirty="0">
                    <a:solidFill>
                      <a:srgbClr val="7030A0"/>
                    </a:solidFill>
                  </a:rPr>
                  <a:t>long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rgbClr val="0070C0"/>
                    </a:solidFill>
                  </a:rPr>
                  <a:t>uniformly random </a:t>
                </a:r>
              </a:p>
              <a:p>
                <a:r>
                  <a:rPr lang="en-US" dirty="0"/>
                  <a:t>but: works also for the </a:t>
                </a:r>
                <a:r>
                  <a:rPr lang="en-US" b="1" dirty="0">
                    <a:solidFill>
                      <a:srgbClr val="FF0000"/>
                    </a:solidFill>
                  </a:rPr>
                  <a:t>Honest-Verifier ZK</a:t>
                </a:r>
              </a:p>
              <a:p>
                <a:r>
                  <a:rPr lang="en-US" dirty="0"/>
                  <a:t>can be extended to </a:t>
                </a:r>
                <a:r>
                  <a:rPr lang="en-US" b="1" dirty="0">
                    <a:solidFill>
                      <a:srgbClr val="7030A0"/>
                    </a:solidFill>
                  </a:rPr>
                  <a:t>multiple rounds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Important</a:t>
                </a:r>
                <a:r>
                  <a:rPr lang="en-US" dirty="0"/>
                  <a:t>: always remember to include all the variables when computing the hash.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(see: the recent “</a:t>
                </a:r>
                <a:r>
                  <a:rPr lang="en-US" b="1" dirty="0"/>
                  <a:t>Frozen Heart</a:t>
                </a:r>
                <a:r>
                  <a:rPr lang="en-US" dirty="0"/>
                  <a:t>” vulnerability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>
                    <a:hlinkClick r:id="rId2"/>
                  </a:rPr>
                  <a:t>https://blog.trailofbits.com/2022/04/13/part-1-coordinated-disclosure-of-vulnerabilities-affecting-girault-bulletproofs-and-plonk/</a:t>
                </a:r>
                <a:r>
                  <a:rPr lang="en-US" dirty="0"/>
                  <a:t>)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2DBB69-8668-18B8-5FAA-433BBD37FE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631811"/>
                <a:ext cx="7886700" cy="4734201"/>
              </a:xfrm>
              <a:blipFill>
                <a:blip r:embed="rId3"/>
                <a:stretch>
                  <a:fillRect l="-1391" t="-3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991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5918" y="1428736"/>
            <a:ext cx="6929486" cy="4929222"/>
          </a:xfrm>
        </p:spPr>
        <p:txBody>
          <a:bodyPr>
            <a:normAutofit/>
          </a:bodyPr>
          <a:lstStyle/>
          <a:p>
            <a:pPr marL="457200" indent="-514350">
              <a:buFont typeface="+mj-lt"/>
              <a:buAutoNum type="arabicPeriod"/>
            </a:pPr>
            <a:r>
              <a:rPr lang="en-US" dirty="0"/>
              <a:t>Interactive Proofs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Zero-Knowledge Proofs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Zero-Knowledge Proofs of Knowledge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Non-Interactive Zero-Knowledge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introduction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/>
              <a:t>signature schemes from ZK Proofs of Knowledge</a:t>
            </a:r>
          </a:p>
          <a:p>
            <a:pPr marL="457200" indent="-514350">
              <a:buFont typeface="+mj-lt"/>
              <a:buAutoNum type="arabicPeriod"/>
            </a:pPr>
            <a:r>
              <a:rPr lang="en-US" dirty="0"/>
              <a:t>Applications </a:t>
            </a:r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457200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None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Left Arrow 3"/>
          <p:cNvSpPr/>
          <p:nvPr/>
        </p:nvSpPr>
        <p:spPr>
          <a:xfrm flipH="1">
            <a:off x="857317" y="3756618"/>
            <a:ext cx="1214446" cy="500066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028950" y="6356351"/>
            <a:ext cx="3086100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2601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289D1-3AB3-44F4-1E73-7F3E4DD78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902" y="106709"/>
            <a:ext cx="7886700" cy="81266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Idea</a:t>
            </a:r>
            <a:r>
              <a:rPr lang="en-US" dirty="0"/>
              <a:t> (wrong)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8F8D3-69ED-FCA5-79E3-25101925631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4020" y="1875081"/>
                <a:ext cx="8729041" cy="3140766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Suppose</a:t>
                </a:r>
                <a:r>
                  <a:rPr lang="en-US" dirty="0"/>
                  <a:t> we have some relation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en-US" dirty="0"/>
                  <a:t> and an algorithm </a:t>
                </a:r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samples pairs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b="1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lang="en-US" b="1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dirty="0" err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such that it’s hard to compute</a:t>
                </a:r>
                <a:r>
                  <a:rPr lang="en-US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𝒔𝒌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𝒑𝒌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Design a </a:t>
                </a:r>
                <a:r>
                  <a:rPr lang="en-US" b="1" dirty="0"/>
                  <a:t>signature scheme </a:t>
                </a:r>
                <a:r>
                  <a:rPr lang="en-US" dirty="0"/>
                  <a:t>as follows:</a:t>
                </a:r>
              </a:p>
              <a:p>
                <a14:m>
                  <m:oMath xmlns:m="http://schemas.openxmlformats.org/officeDocument/2006/math">
                    <m:r>
                      <a:rPr lang="en-US" b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</m:oMath>
                </a14:m>
                <a:r>
                  <a:rPr lang="en-US" dirty="0"/>
                  <a:t>: is the key generation algorithm</a:t>
                </a:r>
                <a:endParaRPr lang="en-US" b="1" dirty="0">
                  <a:solidFill>
                    <a:srgbClr val="FF0000"/>
                  </a:solidFill>
                </a:endParaRPr>
              </a:p>
              <a:p>
                <a:r>
                  <a:rPr lang="en-US" dirty="0"/>
                  <a:t>to </a:t>
                </a:r>
                <a:r>
                  <a:rPr lang="en-US" b="1" dirty="0">
                    <a:solidFill>
                      <a:srgbClr val="FF0000"/>
                    </a:solidFill>
                  </a:rPr>
                  <a:t>sign</a:t>
                </a:r>
                <a:r>
                  <a:rPr lang="en-US" dirty="0"/>
                  <a:t> a message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dirty="0"/>
                  <a:t> the signer “proofs knowledge” of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𝒔𝒌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to </a:t>
                </a:r>
                <a:r>
                  <a:rPr lang="en-US" b="1" dirty="0">
                    <a:solidFill>
                      <a:srgbClr val="FF0000"/>
                    </a:solidFill>
                  </a:rPr>
                  <a:t>verify</a:t>
                </a:r>
                <a:r>
                  <a:rPr lang="en-US" dirty="0"/>
                  <a:t> the signature the verifier checks the proof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A38F8D3-69ED-FCA5-79E3-2510192563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4020" y="1875081"/>
                <a:ext cx="8729041" cy="3140766"/>
              </a:xfrm>
              <a:blipFill>
                <a:blip r:embed="rId2"/>
                <a:stretch>
                  <a:fillRect l="-768" t="-40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50305D31-65F6-B758-FD5B-EFFA266782A6}"/>
              </a:ext>
            </a:extLst>
          </p:cNvPr>
          <p:cNvSpPr/>
          <p:nvPr/>
        </p:nvSpPr>
        <p:spPr>
          <a:xfrm>
            <a:off x="3154431" y="2671521"/>
            <a:ext cx="1555474" cy="276399"/>
          </a:xfrm>
          <a:prstGeom prst="wedgeRectCallout">
            <a:avLst>
              <a:gd name="adj1" fmla="val 30925"/>
              <a:gd name="adj2" fmla="val -1387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witness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2ED3C3D6-3DDD-856F-A01D-1DB4218C8665}"/>
              </a:ext>
            </a:extLst>
          </p:cNvPr>
          <p:cNvSpPr/>
          <p:nvPr/>
        </p:nvSpPr>
        <p:spPr>
          <a:xfrm>
            <a:off x="4811782" y="2671521"/>
            <a:ext cx="1555474" cy="291356"/>
          </a:xfrm>
          <a:prstGeom prst="wedgeRectCallout">
            <a:avLst>
              <a:gd name="adj1" fmla="val -34251"/>
              <a:gd name="adj2" fmla="val -12840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statement</a:t>
            </a:r>
          </a:p>
        </p:txBody>
      </p:sp>
      <p:pic>
        <p:nvPicPr>
          <p:cNvPr id="6" name="Picture 6" descr="MCj04158080000[1]">
            <a:extLst>
              <a:ext uri="{FF2B5EF4-FFF2-40B4-BE49-F238E27FC236}">
                <a16:creationId xmlns:a16="http://schemas.microsoft.com/office/drawing/2014/main" id="{E4B98D08-4E29-16C5-8C8E-E239C238E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67113" y="5126758"/>
            <a:ext cx="1371725" cy="140437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F12AA0-DF9D-406D-D58B-708A26D7E8F5}"/>
                  </a:ext>
                </a:extLst>
              </p:cNvPr>
              <p:cNvSpPr txBox="1"/>
              <p:nvPr/>
            </p:nvSpPr>
            <p:spPr>
              <a:xfrm>
                <a:off x="705678" y="5608054"/>
                <a:ext cx="482048" cy="461665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F12AA0-DF9D-406D-D58B-708A26D7E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78" y="5608054"/>
                <a:ext cx="48204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B5607189-C06B-660A-9F85-ECB8545C0F67}"/>
                  </a:ext>
                </a:extLst>
              </p:cNvPr>
              <p:cNvSpPr/>
              <p:nvPr/>
            </p:nvSpPr>
            <p:spPr>
              <a:xfrm>
                <a:off x="2882347" y="5205147"/>
                <a:ext cx="3692388" cy="1255171"/>
              </a:xfrm>
              <a:prstGeom prst="rightArrow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𝐒𝐢𝐠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𝒔𝒌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𝒔𝒌</m:t>
                          </m:r>
                        </m:e>
                      </m:d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B5607189-C06B-660A-9F85-ECB8545C0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347" y="5205147"/>
                <a:ext cx="3692388" cy="1255171"/>
              </a:xfrm>
              <a:prstGeom prst="rightArrow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14F9650D-1E89-987E-A9CF-D038E99FF84A}"/>
                  </a:ext>
                </a:extLst>
              </p:cNvPr>
              <p:cNvSpPr/>
              <p:nvPr/>
            </p:nvSpPr>
            <p:spPr>
              <a:xfrm>
                <a:off x="6659217" y="5244104"/>
                <a:ext cx="2191578" cy="1169681"/>
              </a:xfrm>
              <a:prstGeom prst="wedgeRectCallout">
                <a:avLst>
                  <a:gd name="adj1" fmla="val -81924"/>
                  <a:gd name="adj2" fmla="val 8542"/>
                </a:avLst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/>
                  <a:t>makes no sense</a:t>
                </a:r>
                <a:r>
                  <a:rPr lang="en-US" dirty="0"/>
                  <a:t>: the signature needs to be “bound” to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11" name="Speech Bubble: Rectangle 10">
                <a:extLst>
                  <a:ext uri="{FF2B5EF4-FFF2-40B4-BE49-F238E27FC236}">
                    <a16:creationId xmlns:a16="http://schemas.microsoft.com/office/drawing/2014/main" id="{14F9650D-1E89-987E-A9CF-D038E99FF8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9217" y="5244104"/>
                <a:ext cx="2191578" cy="1169681"/>
              </a:xfrm>
              <a:prstGeom prst="wedgeRectCallout">
                <a:avLst>
                  <a:gd name="adj1" fmla="val -81924"/>
                  <a:gd name="adj2" fmla="val 8542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3E04F073-35B5-76AD-142C-5474C89F0829}"/>
                  </a:ext>
                </a:extLst>
              </p:cNvPr>
              <p:cNvSpPr/>
              <p:nvPr/>
            </p:nvSpPr>
            <p:spPr>
              <a:xfrm>
                <a:off x="3766931" y="191917"/>
                <a:ext cx="5200650" cy="1454908"/>
              </a:xfrm>
              <a:prstGeom prst="wedgeRectCallout">
                <a:avLst>
                  <a:gd name="adj1" fmla="val 19644"/>
                  <a:gd name="adj2" fmla="val 61133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000" b="1" dirty="0">
                    <a:solidFill>
                      <a:srgbClr val="00B050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For example: </a:t>
                </a:r>
                <a14:m>
                  <m:oMath xmlns:m="http://schemas.openxmlformats.org/officeDocument/2006/math">
                    <m:r>
                      <a:rPr lang="en-US" sz="2000" b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/>
                  <a:t>run </a:t>
                </a:r>
                <a:r>
                  <a:rPr lang="en-US" sz="2000" b="1" dirty="0" err="1">
                    <a:solidFill>
                      <a:srgbClr val="FF0000"/>
                    </a:solidFill>
                  </a:rPr>
                  <a:t>GenG</a:t>
                </a:r>
                <a:r>
                  <a:rPr lang="en-US" sz="2000" dirty="0"/>
                  <a:t> to obtain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000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Then: </a:t>
                </a:r>
                <a14:m>
                  <m:oMath xmlns:m="http://schemas.openxmlformats.org/officeDocument/2006/math">
                    <m:r>
                      <a:rPr lang="en-GB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𝒙</m:t>
                    </m:r>
                    <m:r>
                      <a:rPr lang="en-GB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Arial" pitchFamily="34" charset="0"/>
                      </a:rPr>
                      <m:t>←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Arial" pitchFamily="34" charset="0"/>
                      </a:rPr>
                      <m:t>𝒁</m:t>
                    </m:r>
                    <m:r>
                      <a:rPr lang="en-GB" sz="2000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Arial" pitchFamily="34" charset="0"/>
                      </a:rPr>
                      <m:t>𝒒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:=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000" b="1" i="1" baseline="30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 and:  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𝒑𝒌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≔(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𝑮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,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𝒈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,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𝒒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,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𝒚</m:t>
                    </m:r>
                    <m:r>
                      <a:rPr lang="en-GB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GB" sz="2000" dirty="0">
                    <a:ea typeface="ＭＳ Ｐゴシック" pitchFamily="34" charset="-128"/>
                  </a:rPr>
                  <a:t>.</a:t>
                </a:r>
                <a:endParaRPr lang="en-US" sz="2000" dirty="0"/>
              </a:p>
              <a:p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𝒔𝒌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≔(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𝑮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,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𝒈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,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𝒒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,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𝒙</m:t>
                    </m:r>
                    <m:r>
                      <a:rPr lang="en-GB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9" name="Speech Bubble: Rectangle 8">
                <a:extLst>
                  <a:ext uri="{FF2B5EF4-FFF2-40B4-BE49-F238E27FC236}">
                    <a16:creationId xmlns:a16="http://schemas.microsoft.com/office/drawing/2014/main" id="{3E04F073-35B5-76AD-142C-5474C89F08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931" y="191917"/>
                <a:ext cx="5200650" cy="1454908"/>
              </a:xfrm>
              <a:prstGeom prst="wedgeRectCallout">
                <a:avLst>
                  <a:gd name="adj1" fmla="val 19644"/>
                  <a:gd name="adj2" fmla="val 61133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81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10" grpId="0" animBg="1"/>
      <p:bldP spid="11" grpId="0" animBg="1"/>
      <p:bldP spid="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E0C46-D840-9B0E-DE21-26C8DE4E5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896" y="315711"/>
            <a:ext cx="7886700" cy="814799"/>
          </a:xfrm>
        </p:spPr>
        <p:txBody>
          <a:bodyPr/>
          <a:lstStyle/>
          <a:p>
            <a:r>
              <a:rPr lang="en-US" dirty="0"/>
              <a:t>Better idea: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B838C-3322-C8A2-4E4D-ACE574689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858" y="1377897"/>
            <a:ext cx="7886700" cy="61080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Suppose </a:t>
            </a:r>
            <a:r>
              <a:rPr lang="en-US" b="1" dirty="0"/>
              <a:t>NIZK</a:t>
            </a:r>
            <a:r>
              <a:rPr lang="en-US" dirty="0"/>
              <a:t> is constructed as before:</a:t>
            </a:r>
          </a:p>
        </p:txBody>
      </p:sp>
      <p:sp>
        <p:nvSpPr>
          <p:cNvPr id="18" name="Rounded Rectangle 5">
            <a:extLst>
              <a:ext uri="{FF2B5EF4-FFF2-40B4-BE49-F238E27FC236}">
                <a16:creationId xmlns:a16="http://schemas.microsoft.com/office/drawing/2014/main" id="{61B56442-1511-AB8D-0473-E3CE62595D77}"/>
              </a:ext>
            </a:extLst>
          </p:cNvPr>
          <p:cNvSpPr/>
          <p:nvPr/>
        </p:nvSpPr>
        <p:spPr>
          <a:xfrm>
            <a:off x="378896" y="2613870"/>
            <a:ext cx="7213600" cy="26797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9" name="Picture 6" descr="MCj04158080000[1]">
            <a:extLst>
              <a:ext uri="{FF2B5EF4-FFF2-40B4-BE49-F238E27FC236}">
                <a16:creationId xmlns:a16="http://schemas.microsoft.com/office/drawing/2014/main" id="{C55E5B0D-795B-9D2C-D1CC-A5ECEFD18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4370" y="3168722"/>
            <a:ext cx="1813876" cy="1733767"/>
          </a:xfrm>
          <a:prstGeom prst="rect">
            <a:avLst/>
          </a:prstGeom>
          <a:noFill/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AA71E8-6B26-0BD6-94C4-5D3F585C8AEA}"/>
              </a:ext>
            </a:extLst>
          </p:cNvPr>
          <p:cNvCxnSpPr/>
          <p:nvPr/>
        </p:nvCxnSpPr>
        <p:spPr>
          <a:xfrm>
            <a:off x="3036759" y="3730459"/>
            <a:ext cx="18978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1A8847-ACD2-1982-5B72-34251B0704BD}"/>
                  </a:ext>
                </a:extLst>
              </p:cNvPr>
              <p:cNvSpPr txBox="1"/>
              <p:nvPr/>
            </p:nvSpPr>
            <p:spPr>
              <a:xfrm>
                <a:off x="3835480" y="3555534"/>
                <a:ext cx="336952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pl-PL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E1A8847-ACD2-1982-5B72-34251B070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5480" y="3555534"/>
                <a:ext cx="33695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loud Callout 12">
            <a:extLst>
              <a:ext uri="{FF2B5EF4-FFF2-40B4-BE49-F238E27FC236}">
                <a16:creationId xmlns:a16="http://schemas.microsoft.com/office/drawing/2014/main" id="{4EF3B558-2C27-E128-2475-1EEB1CCE3DFD}"/>
              </a:ext>
            </a:extLst>
          </p:cNvPr>
          <p:cNvSpPr/>
          <p:nvPr/>
        </p:nvSpPr>
        <p:spPr>
          <a:xfrm>
            <a:off x="5157595" y="3351711"/>
            <a:ext cx="1962150" cy="1204019"/>
          </a:xfrm>
          <a:prstGeom prst="cloudCallout">
            <a:avLst>
              <a:gd name="adj1" fmla="val -15978"/>
              <a:gd name="adj2" fmla="val -10205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BA403A-0FB9-EFF6-5D0A-73E5345BF2E3}"/>
                  </a:ext>
                </a:extLst>
              </p:cNvPr>
              <p:cNvSpPr txBox="1"/>
              <p:nvPr/>
            </p:nvSpPr>
            <p:spPr>
              <a:xfrm>
                <a:off x="5507045" y="3763869"/>
                <a:ext cx="14366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0ABA403A-0FB9-EFF6-5D0A-73E5345BF2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7045" y="3763869"/>
                <a:ext cx="1436612" cy="369332"/>
              </a:xfrm>
              <a:prstGeom prst="rect">
                <a:avLst/>
              </a:prstGeom>
              <a:blipFill>
                <a:blip r:embed="rId4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02DE63-4B15-D4DE-097A-4883C17B7131}"/>
                  </a:ext>
                </a:extLst>
              </p:cNvPr>
              <p:cNvSpPr txBox="1"/>
              <p:nvPr/>
            </p:nvSpPr>
            <p:spPr>
              <a:xfrm>
                <a:off x="4753113" y="2104034"/>
                <a:ext cx="2520949" cy="70788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the verifier is “simulated using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</m:oMath>
                </a14:m>
                <a:r>
                  <a:rPr lang="en-US" sz="2000" dirty="0"/>
                  <a:t>“</a:t>
                </a: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02DE63-4B15-D4DE-097A-4883C17B71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113" y="2104034"/>
                <a:ext cx="2520949" cy="7078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F6014D5-860B-F057-11DE-5552E35E6AA5}"/>
              </a:ext>
            </a:extLst>
          </p:cNvPr>
          <p:cNvCxnSpPr/>
          <p:nvPr/>
        </p:nvCxnSpPr>
        <p:spPr>
          <a:xfrm flipH="1" flipV="1">
            <a:off x="3036177" y="4170895"/>
            <a:ext cx="1871771" cy="42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7C9C4C-94E1-C0B8-B0CC-99715F4751C8}"/>
                  </a:ext>
                </a:extLst>
              </p:cNvPr>
              <p:cNvSpPr txBox="1"/>
              <p:nvPr/>
            </p:nvSpPr>
            <p:spPr>
              <a:xfrm>
                <a:off x="3832275" y="4035606"/>
                <a:ext cx="340157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pl-PL" sz="1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7C9C4C-94E1-C0B8-B0CC-99715F475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2275" y="4035606"/>
                <a:ext cx="340157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88DBD2A-74D2-DD96-F32A-F9931065AFF4}"/>
              </a:ext>
            </a:extLst>
          </p:cNvPr>
          <p:cNvCxnSpPr/>
          <p:nvPr/>
        </p:nvCxnSpPr>
        <p:spPr>
          <a:xfrm>
            <a:off x="3036176" y="4608227"/>
            <a:ext cx="18717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1FBDF2-0612-6F00-D586-90EA3164358F}"/>
                  </a:ext>
                </a:extLst>
              </p:cNvPr>
              <p:cNvSpPr txBox="1"/>
              <p:nvPr/>
            </p:nvSpPr>
            <p:spPr>
              <a:xfrm>
                <a:off x="3826012" y="4503569"/>
                <a:ext cx="346419" cy="3434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pl-P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E91FBDF2-0612-6F00-D586-90EA31643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012" y="4503569"/>
                <a:ext cx="346419" cy="34348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529DAB4-CBB9-500E-2EE1-C30D56E57AFF}"/>
                  </a:ext>
                </a:extLst>
              </p:cNvPr>
              <p:cNvSpPr/>
              <p:nvPr/>
            </p:nvSpPr>
            <p:spPr>
              <a:xfrm>
                <a:off x="4803978" y="4962513"/>
                <a:ext cx="2541382" cy="72771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output </a:t>
                </a:r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 (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endParaRPr lang="pl-PL" sz="2000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529DAB4-CBB9-500E-2EE1-C30D56E57A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3978" y="4962513"/>
                <a:ext cx="2541382" cy="72771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Speech Bubble: Rectangle 29">
                <a:extLst>
                  <a:ext uri="{FF2B5EF4-FFF2-40B4-BE49-F238E27FC236}">
                    <a16:creationId xmlns:a16="http://schemas.microsoft.com/office/drawing/2014/main" id="{03716CAC-0054-EB55-E92C-406ADCFADECB}"/>
                  </a:ext>
                </a:extLst>
              </p:cNvPr>
              <p:cNvSpPr/>
              <p:nvPr/>
            </p:nvSpPr>
            <p:spPr>
              <a:xfrm>
                <a:off x="6943657" y="2944928"/>
                <a:ext cx="2131815" cy="936593"/>
              </a:xfrm>
              <a:prstGeom prst="wedgeRectCallout">
                <a:avLst>
                  <a:gd name="adj1" fmla="val -62348"/>
                  <a:gd name="adj2" fmla="val 46640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make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</m:oMath>
                </a14:m>
                <a:r>
                  <a:rPr lang="en-US" dirty="0"/>
                  <a:t> dependent also on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0" name="Speech Bubble: Rectangle 29">
                <a:extLst>
                  <a:ext uri="{FF2B5EF4-FFF2-40B4-BE49-F238E27FC236}">
                    <a16:creationId xmlns:a16="http://schemas.microsoft.com/office/drawing/2014/main" id="{03716CAC-0054-EB55-E92C-406ADCFADE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3657" y="2944928"/>
                <a:ext cx="2131815" cy="936593"/>
              </a:xfrm>
              <a:prstGeom prst="wedgeRectCallout">
                <a:avLst>
                  <a:gd name="adj1" fmla="val -62348"/>
                  <a:gd name="adj2" fmla="val 46640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C8B9B5-1F6B-BB24-F896-33D31FF5A29C}"/>
                  </a:ext>
                </a:extLst>
              </p:cNvPr>
              <p:cNvSpPr txBox="1"/>
              <p:nvPr/>
            </p:nvSpPr>
            <p:spPr>
              <a:xfrm>
                <a:off x="519143" y="5793112"/>
                <a:ext cx="83652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0070C0"/>
                    </a:solidFill>
                  </a:rPr>
                  <a:t>Intuition</a:t>
                </a:r>
                <a:r>
                  <a:rPr lang="en-US" sz="2400" dirty="0"/>
                  <a:t>: the prover is now proving the knowledge of the witness in a way that depends on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6C8B9B5-1F6B-BB24-F896-33D31FF5A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43" y="5793112"/>
                <a:ext cx="8365286" cy="830997"/>
              </a:xfrm>
              <a:prstGeom prst="rect">
                <a:avLst/>
              </a:prstGeom>
              <a:blipFill>
                <a:blip r:embed="rId10"/>
                <a:stretch>
                  <a:fillRect l="-1093"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499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2" grpId="0" animBg="1"/>
      <p:bldP spid="23" grpId="0"/>
      <p:bldP spid="24" grpId="0" animBg="1"/>
      <p:bldP spid="26" grpId="0" animBg="1"/>
      <p:bldP spid="28" grpId="0" animBg="1"/>
      <p:bldP spid="29" grpId="0" animBg="1"/>
      <p:bldP spid="3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E19A4-560F-18B5-FB77-3ACC6B153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Pictorially</a:t>
            </a:r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F879B150-82A6-9EE7-C5D0-1A5BBC22533A}"/>
              </a:ext>
            </a:extLst>
          </p:cNvPr>
          <p:cNvSpPr/>
          <p:nvPr/>
        </p:nvSpPr>
        <p:spPr>
          <a:xfrm>
            <a:off x="965200" y="2643075"/>
            <a:ext cx="7213600" cy="26797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6" name="Picture 6" descr="MCj04158080000[1]">
            <a:extLst>
              <a:ext uri="{FF2B5EF4-FFF2-40B4-BE49-F238E27FC236}">
                <a16:creationId xmlns:a16="http://schemas.microsoft.com/office/drawing/2014/main" id="{2127E6B4-19F3-C3CC-1A73-8E240FE5C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0674" y="3197927"/>
            <a:ext cx="1813876" cy="1733767"/>
          </a:xfrm>
          <a:prstGeom prst="rect">
            <a:avLst/>
          </a:prstGeom>
          <a:noFill/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1EEF5A7-0662-242B-B17F-A7F123841A7D}"/>
              </a:ext>
            </a:extLst>
          </p:cNvPr>
          <p:cNvCxnSpPr/>
          <p:nvPr/>
        </p:nvCxnSpPr>
        <p:spPr>
          <a:xfrm>
            <a:off x="3623063" y="3759664"/>
            <a:ext cx="189787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B22D8A-ADBC-1DD2-EFD9-41C51DA0F841}"/>
                  </a:ext>
                </a:extLst>
              </p:cNvPr>
              <p:cNvSpPr txBox="1"/>
              <p:nvPr/>
            </p:nvSpPr>
            <p:spPr>
              <a:xfrm>
                <a:off x="4421784" y="3584739"/>
                <a:ext cx="336952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</m:oMath>
                  </m:oMathPara>
                </a14:m>
                <a:endParaRPr lang="pl-PL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7B22D8A-ADBC-1DD2-EFD9-41C51DA0F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1784" y="3584739"/>
                <a:ext cx="33695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1F37920-F5F9-1463-5D31-6DE8A2458993}"/>
              </a:ext>
            </a:extLst>
          </p:cNvPr>
          <p:cNvCxnSpPr/>
          <p:nvPr/>
        </p:nvCxnSpPr>
        <p:spPr>
          <a:xfrm flipH="1" flipV="1">
            <a:off x="3622481" y="4200100"/>
            <a:ext cx="1871771" cy="426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B0A3EC-C651-AF75-2A84-B39B33A5F8F6}"/>
                  </a:ext>
                </a:extLst>
              </p:cNvPr>
              <p:cNvSpPr txBox="1"/>
              <p:nvPr/>
            </p:nvSpPr>
            <p:spPr>
              <a:xfrm>
                <a:off x="4038475" y="4054400"/>
                <a:ext cx="1334724" cy="33855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𝑰</m:t>
                      </m:r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l-PL" sz="12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BB0A3EC-C651-AF75-2A84-B39B33A5F8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475" y="4054400"/>
                <a:ext cx="1334724" cy="338554"/>
              </a:xfrm>
              <a:prstGeom prst="rect">
                <a:avLst/>
              </a:prstGeom>
              <a:blipFill>
                <a:blip r:embed="rId4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F3F840-7861-885F-412F-B7F4F7CBBB1C}"/>
              </a:ext>
            </a:extLst>
          </p:cNvPr>
          <p:cNvCxnSpPr/>
          <p:nvPr/>
        </p:nvCxnSpPr>
        <p:spPr>
          <a:xfrm>
            <a:off x="3622480" y="4637432"/>
            <a:ext cx="187177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30FD6E-E6AE-F078-1B54-310BA73D12E9}"/>
                  </a:ext>
                </a:extLst>
              </p:cNvPr>
              <p:cNvSpPr txBox="1"/>
              <p:nvPr/>
            </p:nvSpPr>
            <p:spPr>
              <a:xfrm>
                <a:off x="4412316" y="4532774"/>
                <a:ext cx="346419" cy="34348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</m:oMath>
                  </m:oMathPara>
                </a14:m>
                <a:endParaRPr lang="pl-PL" sz="16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F30FD6E-E6AE-F078-1B54-310BA73D12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316" y="4532774"/>
                <a:ext cx="346419" cy="3434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BCBA1D4-DA26-D0BE-E511-DFE892A52387}"/>
                  </a:ext>
                </a:extLst>
              </p:cNvPr>
              <p:cNvSpPr/>
              <p:nvPr/>
            </p:nvSpPr>
            <p:spPr>
              <a:xfrm>
                <a:off x="5390282" y="4991718"/>
                <a:ext cx="2541382" cy="76967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output </a:t>
                </a:r>
                <a:endParaRPr lang="en-US" sz="2000" b="1" dirty="0">
                  <a:solidFill>
                    <a:srgbClr val="FF0000"/>
                  </a:solidFill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 (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</a:t>
                </a:r>
                <a:endParaRPr lang="pl-PL" sz="20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BCBA1D4-DA26-D0BE-E511-DFE892A523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0282" y="4991718"/>
                <a:ext cx="2541382" cy="7696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5">
            <a:extLst>
              <a:ext uri="{FF2B5EF4-FFF2-40B4-BE49-F238E27FC236}">
                <a16:creationId xmlns:a16="http://schemas.microsoft.com/office/drawing/2014/main" id="{CDC1834A-0467-E67E-9240-F97B6F454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6065" y="2892387"/>
            <a:ext cx="1824839" cy="2022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1453EC7-AFE2-1A32-DC39-AF73F70261BD}"/>
                  </a:ext>
                </a:extLst>
              </p:cNvPr>
              <p:cNvSpPr/>
              <p:nvPr/>
            </p:nvSpPr>
            <p:spPr>
              <a:xfrm>
                <a:off x="5724546" y="4447604"/>
                <a:ext cx="2316596" cy="379656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it-IT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  <m:sup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sup>
                      </m:sSup>
                    </m:oMath>
                  </m:oMathPara>
                </a14:m>
                <a:endParaRPr lang="it-IT" b="1" dirty="0">
                  <a:solidFill>
                    <a:srgbClr val="FF0000"/>
                  </a:solidFill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1453EC7-AFE2-1A32-DC39-AF73F70261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546" y="4447604"/>
                <a:ext cx="2316596" cy="3796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89FF217A-DCEF-3E32-C368-4F3951229461}"/>
                  </a:ext>
                </a:extLst>
              </p:cNvPr>
              <p:cNvSpPr/>
              <p:nvPr/>
            </p:nvSpPr>
            <p:spPr>
              <a:xfrm>
                <a:off x="4248978" y="1431235"/>
                <a:ext cx="3548270" cy="613739"/>
              </a:xfrm>
              <a:prstGeom prst="wedgeRectCallout">
                <a:avLst>
                  <a:gd name="adj1" fmla="val -29879"/>
                  <a:gd name="adj2" fmla="val 364525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fresh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for every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Speech Bubble: Rectangle 2">
                <a:extLst>
                  <a:ext uri="{FF2B5EF4-FFF2-40B4-BE49-F238E27FC236}">
                    <a16:creationId xmlns:a16="http://schemas.microsoft.com/office/drawing/2014/main" id="{89FF217A-DCEF-3E32-C368-4F39512294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978" y="1431235"/>
                <a:ext cx="3548270" cy="613739"/>
              </a:xfrm>
              <a:prstGeom prst="wedgeRectCallout">
                <a:avLst>
                  <a:gd name="adj1" fmla="val -29879"/>
                  <a:gd name="adj2" fmla="val 364525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89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2D341C-17D7-7704-7FBE-774BA7F21C7A}"/>
              </a:ext>
            </a:extLst>
          </p:cNvPr>
          <p:cNvSpPr/>
          <p:nvPr/>
        </p:nvSpPr>
        <p:spPr>
          <a:xfrm>
            <a:off x="4572000" y="3952568"/>
            <a:ext cx="4076454" cy="44245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72A725-807F-EC77-A61E-992981583454}"/>
              </a:ext>
            </a:extLst>
          </p:cNvPr>
          <p:cNvSpPr/>
          <p:nvPr/>
        </p:nvSpPr>
        <p:spPr>
          <a:xfrm>
            <a:off x="4572000" y="5232729"/>
            <a:ext cx="4076454" cy="85956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A34EF7-7C73-EDD8-94D5-7332FCF6B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81" y="21430"/>
            <a:ext cx="7886700" cy="974125"/>
          </a:xfrm>
        </p:spPr>
        <p:txBody>
          <a:bodyPr/>
          <a:lstStyle/>
          <a:p>
            <a:r>
              <a:rPr lang="en-US" dirty="0"/>
              <a:t>How does it look now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478F48-E418-6EC0-2F5D-B61D388E5A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8575" y="1833265"/>
                <a:ext cx="4214720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𝐒𝐢𝐠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𝒔𝒌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 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the </a:t>
                </a:r>
                <a:r>
                  <a:rPr lang="en-US" b="1" dirty="0"/>
                  <a:t>Prover</a:t>
                </a:r>
                <a:r>
                  <a:rPr lang="en-US" dirty="0"/>
                  <a:t> to sample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pl-PL" b="1" dirty="0" err="1">
                    <a:solidFill>
                      <a:srgbClr val="FF0000"/>
                    </a:solidFill>
                  </a:rPr>
                  <a:t>Vrf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1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𝒑𝒌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𝑰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e>
                        </m:d>
                      </m:e>
                    </m:d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 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accept if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478F48-E418-6EC0-2F5D-B61D388E5A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8575" y="1833265"/>
                <a:ext cx="4214720" cy="4351338"/>
              </a:xfrm>
              <a:blipFill>
                <a:blip r:embed="rId2"/>
                <a:stretch>
                  <a:fillRect l="-26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90F6C87-0587-E4B9-F3BE-E5FF21829E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572000" y="1833265"/>
                <a:ext cx="421472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Cambria" panose="02040503050406030204" pitchFamily="18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𝐒𝐢𝐠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𝐧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𝒔𝒌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 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use the </a:t>
                </a:r>
                <a:r>
                  <a:rPr lang="en-US" b="1" dirty="0"/>
                  <a:t>Prover</a:t>
                </a:r>
                <a:r>
                  <a:rPr lang="en-US" dirty="0"/>
                  <a:t> to sample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 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l-PL" b="1" dirty="0">
                          <a:solidFill>
                            <a:srgbClr val="FF0000"/>
                          </a:solidFill>
                        </a:rPr>
                        <m:t>Vrf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𝒑𝒌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l-PL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 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compute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accept if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90F6C87-0587-E4B9-F3BE-E5FF21829E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1833265"/>
                <a:ext cx="4214720" cy="4351338"/>
              </a:xfrm>
              <a:prstGeom prst="rect">
                <a:avLst/>
              </a:prstGeom>
              <a:blipFill>
                <a:blip r:embed="rId3"/>
                <a:stretch>
                  <a:fillRect l="-2460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F28A670-1E5F-2C5C-05AD-90D9932A2945}"/>
              </a:ext>
            </a:extLst>
          </p:cNvPr>
          <p:cNvCxnSpPr>
            <a:cxnSpLocks/>
          </p:cNvCxnSpPr>
          <p:nvPr/>
        </p:nvCxnSpPr>
        <p:spPr>
          <a:xfrm flipV="1">
            <a:off x="4271134" y="1579612"/>
            <a:ext cx="0" cy="4858643"/>
          </a:xfrm>
          <a:prstGeom prst="line">
            <a:avLst/>
          </a:prstGeom>
          <a:ln w="381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E118E66-CFEF-F0EF-BE31-FBA8DBFDC72C}"/>
              </a:ext>
            </a:extLst>
          </p:cNvPr>
          <p:cNvSpPr txBox="1"/>
          <p:nvPr/>
        </p:nvSpPr>
        <p:spPr>
          <a:xfrm>
            <a:off x="4522616" y="1081512"/>
            <a:ext cx="2322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equivalently: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Speech Bubble: Rectangle 3">
                <a:extLst>
                  <a:ext uri="{FF2B5EF4-FFF2-40B4-BE49-F238E27FC236}">
                    <a16:creationId xmlns:a16="http://schemas.microsoft.com/office/drawing/2014/main" id="{F4298DD7-83B9-1FC1-23D4-2573EAC7D4EC}"/>
                  </a:ext>
                </a:extLst>
              </p:cNvPr>
              <p:cNvSpPr/>
              <p:nvPr/>
            </p:nvSpPr>
            <p:spPr>
              <a:xfrm>
                <a:off x="2638838" y="6246743"/>
                <a:ext cx="5869057" cy="445165"/>
              </a:xfrm>
              <a:prstGeom prst="wedgeRectCallout">
                <a:avLst>
                  <a:gd name="adj1" fmla="val -10436"/>
                  <a:gd name="adj2" fmla="val -232214"/>
                </a:avLst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b="1" dirty="0"/>
                  <a:t>equivalently</a:t>
                </a:r>
                <a:r>
                  <a:rPr lang="en-US" sz="2400" dirty="0"/>
                  <a:t>:  accept if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400" dirty="0"/>
              </a:p>
            </p:txBody>
          </p:sp>
        </mc:Choice>
        <mc:Fallback>
          <p:sp>
            <p:nvSpPr>
              <p:cNvPr id="4" name="Speech Bubble: Rectangle 3">
                <a:extLst>
                  <a:ext uri="{FF2B5EF4-FFF2-40B4-BE49-F238E27FC236}">
                    <a16:creationId xmlns:a16="http://schemas.microsoft.com/office/drawing/2014/main" id="{F4298DD7-83B9-1FC1-23D4-2573EAC7D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8838" y="6246743"/>
                <a:ext cx="5869057" cy="445165"/>
              </a:xfrm>
              <a:prstGeom prst="wedgeRectCallout">
                <a:avLst>
                  <a:gd name="adj1" fmla="val -10436"/>
                  <a:gd name="adj2" fmla="val -232214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29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/>
      <p:bldP spid="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AEBCA-34B5-3A43-2C06-7B8FCA7A8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02" y="140951"/>
            <a:ext cx="9063991" cy="1325563"/>
          </a:xfrm>
        </p:spPr>
        <p:txBody>
          <a:bodyPr>
            <a:normAutofit/>
          </a:bodyPr>
          <a:lstStyle/>
          <a:p>
            <a:r>
              <a:rPr lang="en-US" sz="4000" dirty="0"/>
              <a:t>Remember the </a:t>
            </a:r>
            <a:r>
              <a:rPr lang="en-US" sz="4000" dirty="0" err="1"/>
              <a:t>Schnorr’s</a:t>
            </a:r>
            <a:r>
              <a:rPr lang="en-US" sz="4000" dirty="0"/>
              <a:t> signatures?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A39FF-E1D7-4561-6E12-8ED73394C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070673"/>
            <a:ext cx="7886700" cy="410628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They are simply: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b="1" dirty="0" err="1"/>
              <a:t>Schnorr’s</a:t>
            </a:r>
            <a:r>
              <a:rPr lang="en-US" b="1" dirty="0"/>
              <a:t> ZK proof of knowledge converted to a signature scheme using the </a:t>
            </a:r>
            <a:r>
              <a:rPr lang="en-US" b="1" dirty="0">
                <a:solidFill>
                  <a:srgbClr val="0070C0"/>
                </a:solidFill>
              </a:rPr>
              <a:t>Fiat-Shamir</a:t>
            </a:r>
            <a:r>
              <a:rPr lang="en-US" b="1" dirty="0"/>
              <a:t> transform!</a:t>
            </a:r>
            <a:endParaRPr lang="pl-PL" b="1" dirty="0"/>
          </a:p>
          <a:p>
            <a:pPr marL="0" indent="0" algn="ctr">
              <a:buNone/>
            </a:pPr>
            <a:endParaRPr lang="pl-PL" b="1" dirty="0"/>
          </a:p>
          <a:p>
            <a:pPr marL="0" indent="0" algn="r">
              <a:buNone/>
            </a:pPr>
            <a:r>
              <a:rPr lang="en-US" dirty="0"/>
              <a:t>Let’s look at them again…</a:t>
            </a:r>
          </a:p>
        </p:txBody>
      </p:sp>
    </p:spTree>
    <p:extLst>
      <p:ext uri="{BB962C8B-B14F-4D97-AF65-F5344CB8AC3E}">
        <p14:creationId xmlns:p14="http://schemas.microsoft.com/office/powerpoint/2010/main" val="255989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050" y="146051"/>
            <a:ext cx="7886700" cy="952500"/>
          </a:xfrm>
        </p:spPr>
        <p:txBody>
          <a:bodyPr/>
          <a:lstStyle/>
          <a:p>
            <a:r>
              <a:rPr lang="en-US" dirty="0" err="1"/>
              <a:t>Schnorr’s</a:t>
            </a:r>
            <a:r>
              <a:rPr lang="en-US" dirty="0"/>
              <a:t> signature scheme</a:t>
            </a:r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7261" y="1913420"/>
                <a:ext cx="8420100" cy="1464091"/>
              </a:xfr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b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𝐆𝐞𝐧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000" b="1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/>
                  <a:t>run </a:t>
                </a:r>
                <a:r>
                  <a:rPr lang="en-US" sz="2000" b="1" dirty="0" err="1">
                    <a:solidFill>
                      <a:srgbClr val="FF0000"/>
                    </a:solidFill>
                  </a:rPr>
                  <a:t>GenG</a:t>
                </a:r>
                <a:r>
                  <a:rPr lang="en-US" sz="2000" dirty="0"/>
                  <a:t> to obtain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</m:oMath>
                </a14:m>
                <a:r>
                  <a:rPr lang="en-US" sz="2000" dirty="0">
                    <a:solidFill>
                      <a:srgbClr val="C00000"/>
                    </a:solidFill>
                  </a:rPr>
                  <a:t> </a:t>
                </a:r>
                <a:r>
                  <a:rPr lang="en-US" sz="2000" dirty="0"/>
                  <a:t>and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sz="2000" dirty="0"/>
                  <a:t> (assume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prime).   Then, choose </a:t>
                </a:r>
                <a14:m>
                  <m:oMath xmlns:m="http://schemas.openxmlformats.org/officeDocument/2006/math">
                    <m:r>
                      <a:rPr lang="en-GB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𝒙</m:t>
                    </m:r>
                    <m:r>
                      <a:rPr lang="en-GB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Arial" pitchFamily="34" charset="0"/>
                      </a:rPr>
                      <m:t>←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Arial" pitchFamily="34" charset="0"/>
                      </a:rPr>
                      <m:t>𝒁</m:t>
                    </m:r>
                    <m:r>
                      <a:rPr lang="en-GB" sz="2000" b="1" i="1" baseline="-25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  <a:cs typeface="Arial" pitchFamily="34" charset="0"/>
                      </a:rPr>
                      <m:t>𝒒</m:t>
                    </m:r>
                    <m:r>
                      <a:rPr lang="en-US" sz="20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and computes </a:t>
                </a:r>
                <a14:m>
                  <m:oMath xmlns:m="http://schemas.openxmlformats.org/officeDocument/2006/math"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:=</m:t>
                    </m:r>
                    <m:r>
                      <a:rPr lang="en-US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sz="2000" b="1" i="1" baseline="30000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2000" dirty="0"/>
                  <a:t>.   </a:t>
                </a:r>
              </a:p>
              <a:p>
                <a:r>
                  <a:rPr lang="en-US" sz="2000" dirty="0"/>
                  <a:t>The public key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𝒑𝒌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is </a:t>
                </a:r>
                <a14:m>
                  <m:oMath xmlns:m="http://schemas.openxmlformats.org/officeDocument/2006/math">
                    <m:r>
                      <a:rPr lang="en-GB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𝑮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,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𝒈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,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𝒒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,</m:t>
                    </m:r>
                    <m:r>
                      <a:rPr lang="en-US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𝒚</m:t>
                    </m:r>
                    <m:r>
                      <a:rPr lang="en-GB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GB" sz="2000" dirty="0">
                    <a:ea typeface="ＭＳ Ｐゴシック" pitchFamily="34" charset="-128"/>
                  </a:rPr>
                  <a:t>.</a:t>
                </a:r>
                <a:endParaRPr lang="en-US" sz="2000" dirty="0"/>
              </a:p>
              <a:p>
                <a:r>
                  <a:rPr lang="en-US" sz="2000" dirty="0">
                    <a:ea typeface="ＭＳ Ｐゴシック" pitchFamily="34" charset="-128"/>
                  </a:rPr>
                  <a:t>The private key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𝒔𝒌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>
                    <a:ea typeface="ＭＳ Ｐゴシック" pitchFamily="34" charset="-128"/>
                  </a:rPr>
                  <a:t>is </a:t>
                </a:r>
                <a14:m>
                  <m:oMath xmlns:m="http://schemas.openxmlformats.org/officeDocument/2006/math">
                    <m:r>
                      <a:rPr lang="en-GB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(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𝑮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,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𝒈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,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𝒒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,</m:t>
                    </m:r>
                    <m:r>
                      <a:rPr lang="en-GB" sz="2000" b="1" i="1" dirty="0" err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𝒙</m:t>
                    </m:r>
                    <m:r>
                      <a:rPr lang="en-GB" sz="20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pitchFamily="34" charset="-128"/>
                      </a:rPr>
                      <m:t>)</m:t>
                    </m:r>
                  </m:oMath>
                </a14:m>
                <a:r>
                  <a:rPr lang="en-US" sz="2000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7261" y="1913420"/>
                <a:ext cx="8420100" cy="1464091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47261" y="3508422"/>
                <a:ext cx="8420100" cy="165885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i="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𝐒𝐢𝐠𝐧</m:t>
                      </m:r>
                      <m:d>
                        <m:dPr>
                          <m:ctrlPr>
                            <a:rPr lang="en-US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𝒔𝒌</m:t>
                          </m:r>
                          <m:r>
                            <a:rPr lang="en-US" sz="2000" b="1" i="1" dirty="0" err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dirty="0" err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</m:d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choose uniform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𝒁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sub>
                    </m:sSub>
                  </m:oMath>
                </a14:m>
                <a:r>
                  <a:rPr lang="en-US" sz="2000" b="1" dirty="0"/>
                  <a:t> </a:t>
                </a:r>
                <a:r>
                  <a:rPr lang="en-US" sz="2000" dirty="0"/>
                  <a:t>and 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≔</m:t>
                        </m:r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p>
                    </m:sSup>
                  </m:oMath>
                </a14:m>
                <a:endParaRPr lang="en-US" sz="2000" b="1" dirty="0"/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compute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𝑰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compute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𝒓𝒙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𝐦𝐨𝐝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/>
                  <a:t>output</a:t>
                </a:r>
                <a:r>
                  <a:rPr lang="en-US" sz="2000" b="1" dirty="0"/>
                  <a:t>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l-PL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61" y="3508422"/>
                <a:ext cx="8420100" cy="16588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447261" y="5298185"/>
                <a:ext cx="8420100" cy="74751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𝐕𝐫𝐟𝐲</m:t>
                      </m:r>
                      <m:d>
                        <m:dPr>
                          <m:ctrlP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𝒑𝒌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sz="2000" b="1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1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</m:d>
                        </m:e>
                      </m:d>
                      <m:r>
                        <a:rPr lang="en-US" sz="20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  <a:p>
                <a:pPr lvl="1"/>
                <a:r>
                  <a:rPr lang="en-US" sz="2000" dirty="0"/>
                  <a:t>output </a:t>
                </a:r>
                <a:r>
                  <a:rPr lang="en-US" sz="2000" b="1" dirty="0"/>
                  <a:t>yes</a:t>
                </a:r>
                <a:r>
                  <a:rPr lang="en-US" sz="2000" dirty="0"/>
                  <a:t> if </a:t>
                </a:r>
                <a14:m>
                  <m:oMath xmlns:m="http://schemas.openxmlformats.org/officeDocument/2006/math"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𝒈</m:t>
                            </m:r>
                          </m:e>
                          <m:sup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p>
                        </m:sSup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p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𝒓</m:t>
                            </m:r>
                          </m:sup>
                        </m:sSup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e>
                    </m:d>
                    <m:r>
                      <a:rPr 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dirty="0"/>
                      <m:t>.</m:t>
                    </m:r>
                  </m:oMath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61" y="5298185"/>
                <a:ext cx="8420100" cy="74751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7878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6235</Words>
  <Application>Microsoft Office PowerPoint</Application>
  <PresentationFormat>On-screen Show (4:3)</PresentationFormat>
  <Paragraphs>1402</Paragraphs>
  <Slides>112</Slides>
  <Notes>53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8" baseType="lpstr">
      <vt:lpstr>Arial</vt:lpstr>
      <vt:lpstr>Calibri</vt:lpstr>
      <vt:lpstr>Cambria</vt:lpstr>
      <vt:lpstr>Cambria Math</vt:lpstr>
      <vt:lpstr>Linux Libertine</vt:lpstr>
      <vt:lpstr>Office Theme</vt:lpstr>
      <vt:lpstr>PowerPoint Presentation</vt:lpstr>
      <vt:lpstr>Plan</vt:lpstr>
      <vt:lpstr>This field was started by</vt:lpstr>
      <vt:lpstr>Proofs in mathematics</vt:lpstr>
      <vt:lpstr>Recall the definition of NP</vt:lpstr>
      <vt:lpstr>One way to look at the NP languages</vt:lpstr>
      <vt:lpstr>How to extend this further?</vt:lpstr>
      <vt:lpstr>Notation</vt:lpstr>
      <vt:lpstr>Interactive proofs</vt:lpstr>
      <vt:lpstr>A diagram from complexity theory</vt:lpstr>
      <vt:lpstr>An obvious observation</vt:lpstr>
      <vt:lpstr>Graph isomorphism</vt:lpstr>
      <vt:lpstr>Hardness of graph isomorphism</vt:lpstr>
      <vt:lpstr>On our diagram</vt:lpstr>
      <vt:lpstr>Notation</vt:lpstr>
      <vt:lpstr>A fact</vt:lpstr>
      <vt:lpstr>An interactive proof of graph non-isomorphism</vt:lpstr>
      <vt:lpstr>Completeness</vt:lpstr>
      <vt:lpstr>Soundness</vt:lpstr>
      <vt:lpstr>The situation</vt:lpstr>
      <vt:lpstr>A celebrated result</vt:lpstr>
      <vt:lpstr>Tremendous impact on CS</vt:lpstr>
      <vt:lpstr>Probabilistically-Checkable Proofs</vt:lpstr>
      <vt:lpstr>Facts about PCP</vt:lpstr>
      <vt:lpstr>Plan</vt:lpstr>
      <vt:lpstr>Adding cryptography to the picture</vt:lpstr>
      <vt:lpstr>The general picture</vt:lpstr>
      <vt:lpstr>Zero Knowledge</vt:lpstr>
      <vt:lpstr>An example of a protocol that is not Zero Knowledge</vt:lpstr>
      <vt:lpstr>More notation</vt:lpstr>
      <vt:lpstr>“a cheating V^∗ should not learn anything besides of the fact that x∈L”</vt:lpstr>
      <vt:lpstr>The idea of simulation</vt:lpstr>
      <vt:lpstr>Indistinguishability</vt:lpstr>
      <vt:lpstr>“a cheating V^∗ should not learn anything besides of the fact that x∈L”</vt:lpstr>
      <vt:lpstr>Plan</vt:lpstr>
      <vt:lpstr>A zero-knowledge proof of graph isomorphism – a wrong solution</vt:lpstr>
      <vt:lpstr>A zero-knowledge proof of graph isomorphism</vt:lpstr>
      <vt:lpstr>Why is this a zero-knowledge proof system?</vt:lpstr>
      <vt:lpstr>Zero-knowledge?</vt:lpstr>
      <vt:lpstr>More formally</vt:lpstr>
      <vt:lpstr>PowerPoint Presentation</vt:lpstr>
      <vt:lpstr>The running time</vt:lpstr>
      <vt:lpstr>Indistinguishability of the distributions</vt:lpstr>
      <vt:lpstr>Plan</vt:lpstr>
      <vt:lpstr>Example</vt:lpstr>
      <vt:lpstr>Main idea</vt:lpstr>
      <vt:lpstr>PowerPoint Presentation</vt:lpstr>
      <vt:lpstr>Why is this a zero-knowledge proof system?</vt:lpstr>
      <vt:lpstr>PowerPoint Presentation</vt:lpstr>
      <vt:lpstr>PowerPoint Presentation</vt:lpstr>
      <vt:lpstr>Plan</vt:lpstr>
      <vt:lpstr>What is provable in NP?</vt:lpstr>
      <vt:lpstr>Take the following NP-complete problem: Hamiltonian graphs</vt:lpstr>
      <vt:lpstr>How to construct a ZK proof that a graph G is Hamiltonian?</vt:lpstr>
      <vt:lpstr>The first idea:</vt:lpstr>
      <vt:lpstr>Solution: use commitments</vt:lpstr>
      <vt:lpstr>Example </vt:lpstr>
      <vt:lpstr>PowerPoint Presentation</vt:lpstr>
      <vt:lpstr>Example of a Hamiltonian graph</vt:lpstr>
      <vt:lpstr>Example of a “permuted graph”</vt:lpstr>
      <vt:lpstr>Case 1</vt:lpstr>
      <vt:lpstr>Why is it a ZK proof?</vt:lpstr>
      <vt:lpstr>Zero-Knowledge - intuition</vt:lpstr>
      <vt:lpstr>Observation</vt:lpstr>
      <vt:lpstr>Plan</vt:lpstr>
      <vt:lpstr>Observation</vt:lpstr>
      <vt:lpstr>Recall the ZK proof for QR</vt:lpstr>
      <vt:lpstr>Observation</vt:lpstr>
      <vt:lpstr>“Knowledge extractor”</vt:lpstr>
      <vt:lpstr>Example for the QR protocol</vt:lpstr>
      <vt:lpstr>Note</vt:lpstr>
      <vt:lpstr>Informal definitions</vt:lpstr>
      <vt:lpstr>Plan</vt:lpstr>
      <vt:lpstr>An observation</vt:lpstr>
      <vt:lpstr>Schnorr’s protocol for discrete log</vt:lpstr>
      <vt:lpstr>The Schnorr’s protocol</vt:lpstr>
      <vt:lpstr>Fact</vt:lpstr>
      <vt:lpstr>Why is this protocol complete?</vt:lpstr>
      <vt:lpstr>Knowledge soundness</vt:lpstr>
      <vt:lpstr>We now have</vt:lpstr>
      <vt:lpstr>For ZK: look at the verifier’s views:</vt:lpstr>
      <vt:lpstr>How to simulate?</vt:lpstr>
      <vt:lpstr>Note the difference</vt:lpstr>
      <vt:lpstr>Plan</vt:lpstr>
      <vt:lpstr>Non-interactive zero-knowledge proofs (NIZKs)</vt:lpstr>
      <vt:lpstr>How to construct NIZKs</vt:lpstr>
      <vt:lpstr>Fiat-Shamir transform: main idea</vt:lpstr>
      <vt:lpstr>Main idea: simulate the verifier “in the head:</vt:lpstr>
      <vt:lpstr>Why does it work?</vt:lpstr>
      <vt:lpstr>Pictorially</vt:lpstr>
      <vt:lpstr>More formally</vt:lpstr>
      <vt:lpstr>Some remarks</vt:lpstr>
      <vt:lpstr>Plan</vt:lpstr>
      <vt:lpstr>Idea (wrong)</vt:lpstr>
      <vt:lpstr>Better idea:</vt:lpstr>
      <vt:lpstr>Pictorially</vt:lpstr>
      <vt:lpstr>How does it look now</vt:lpstr>
      <vt:lpstr>Remember the Schnorr’s signatures?</vt:lpstr>
      <vt:lpstr>Schnorr’s signature scheme</vt:lpstr>
      <vt:lpstr>Plan</vt:lpstr>
      <vt:lpstr>Zero-Knowledge</vt:lpstr>
      <vt:lpstr>PowerPoint Presentation</vt:lpstr>
      <vt:lpstr>Initial vision for applications of ZK</vt:lpstr>
      <vt:lpstr>Another natural application</vt:lpstr>
      <vt:lpstr>Applications within cryptography</vt:lpstr>
      <vt:lpstr>Everything changed with this</vt:lpstr>
      <vt:lpstr>A very popular tool in this space: ZK-SNARKS</vt:lpstr>
      <vt:lpstr>The first spectacular application</vt:lpstr>
      <vt:lpstr>Several blockchain applications</vt:lpstr>
      <vt:lpstr>A slide from a talk by Eli Ben-Sasson (Starkware)</vt:lpstr>
      <vt:lpstr>Philosophy?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Dziembowski</dc:creator>
  <cp:lastModifiedBy>Stefan Dziembowski</cp:lastModifiedBy>
  <cp:revision>1423</cp:revision>
  <cp:lastPrinted>2018-12-12T15:05:54Z</cp:lastPrinted>
  <dcterms:created xsi:type="dcterms:W3CDTF">2015-07-03T16:44:25Z</dcterms:created>
  <dcterms:modified xsi:type="dcterms:W3CDTF">2022-06-07T12:37:40Z</dcterms:modified>
</cp:coreProperties>
</file>